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303"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5143500" type="screen16x9"/>
  <p:notesSz cx="6858000" cy="9144000"/>
  <p:embeddedFontLst>
    <p:embeddedFont>
      <p:font typeface="Source Code Pro" charset="0"/>
      <p:regular r:id="rId51"/>
      <p:bold r:id="rId52"/>
    </p:embeddedFont>
    <p:embeddedFont>
      <p:font typeface="Trebuchet MS"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614" y="-7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name="adj" fmla="val 50000"/>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a:off x="-25" y="0"/>
            <a:ext cx="9144000" cy="31242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411175" y="644300"/>
            <a:ext cx="8282400" cy="2109000"/>
          </a:xfrm>
          <a:prstGeom prst="rect">
            <a:avLst/>
          </a:prstGeom>
        </p:spPr>
        <p:txBody>
          <a:bodyPr wrap="square" lIns="91425" tIns="91425" rIns="91425" bIns="91425" anchor="b" anchorCtr="0"/>
          <a:lstStyle>
            <a:lvl1pPr lvl="0" algn="ctr">
              <a:spcBef>
                <a:spcPts val="0"/>
              </a:spcBef>
              <a:buClr>
                <a:schemeClr val="lt1"/>
              </a:buClr>
              <a:buSzPct val="100000"/>
              <a:defRPr sz="6000">
                <a:solidFill>
                  <a:schemeClr val="lt1"/>
                </a:solidFill>
              </a:defRPr>
            </a:lvl1pPr>
            <a:lvl2pPr lvl="1" algn="ctr">
              <a:spcBef>
                <a:spcPts val="0"/>
              </a:spcBef>
              <a:buClr>
                <a:schemeClr val="lt1"/>
              </a:buClr>
              <a:buSzPct val="100000"/>
              <a:defRPr sz="6000">
                <a:solidFill>
                  <a:schemeClr val="lt1"/>
                </a:solidFill>
              </a:defRPr>
            </a:lvl2pPr>
            <a:lvl3pPr lvl="2" algn="ctr">
              <a:spcBef>
                <a:spcPts val="0"/>
              </a:spcBef>
              <a:buClr>
                <a:schemeClr val="lt1"/>
              </a:buClr>
              <a:buSzPct val="100000"/>
              <a:defRPr sz="6000">
                <a:solidFill>
                  <a:schemeClr val="lt1"/>
                </a:solidFill>
              </a:defRPr>
            </a:lvl3pPr>
            <a:lvl4pPr lvl="3" algn="ctr">
              <a:spcBef>
                <a:spcPts val="0"/>
              </a:spcBef>
              <a:buClr>
                <a:schemeClr val="lt1"/>
              </a:buClr>
              <a:buSzPct val="100000"/>
              <a:defRPr sz="6000">
                <a:solidFill>
                  <a:schemeClr val="lt1"/>
                </a:solidFill>
              </a:defRPr>
            </a:lvl4pPr>
            <a:lvl5pPr lvl="4" algn="ctr">
              <a:spcBef>
                <a:spcPts val="0"/>
              </a:spcBef>
              <a:buClr>
                <a:schemeClr val="lt1"/>
              </a:buClr>
              <a:buSzPct val="100000"/>
              <a:defRPr sz="6000">
                <a:solidFill>
                  <a:schemeClr val="lt1"/>
                </a:solidFill>
              </a:defRPr>
            </a:lvl5pPr>
            <a:lvl6pPr lvl="5" algn="ctr">
              <a:spcBef>
                <a:spcPts val="0"/>
              </a:spcBef>
              <a:buClr>
                <a:schemeClr val="lt1"/>
              </a:buClr>
              <a:buSzPct val="100000"/>
              <a:defRPr sz="6000">
                <a:solidFill>
                  <a:schemeClr val="lt1"/>
                </a:solidFill>
              </a:defRPr>
            </a:lvl6pPr>
            <a:lvl7pPr lvl="6" algn="ctr">
              <a:spcBef>
                <a:spcPts val="0"/>
              </a:spcBef>
              <a:buClr>
                <a:schemeClr val="lt1"/>
              </a:buClr>
              <a:buSzPct val="100000"/>
              <a:defRPr sz="6000">
                <a:solidFill>
                  <a:schemeClr val="lt1"/>
                </a:solidFill>
              </a:defRPr>
            </a:lvl7pPr>
            <a:lvl8pPr lvl="7" algn="ctr">
              <a:spcBef>
                <a:spcPts val="0"/>
              </a:spcBef>
              <a:buClr>
                <a:schemeClr val="lt1"/>
              </a:buClr>
              <a:buSzPct val="100000"/>
              <a:defRPr sz="6000">
                <a:solidFill>
                  <a:schemeClr val="lt1"/>
                </a:solidFill>
              </a:defRPr>
            </a:lvl8pPr>
            <a:lvl9pPr lvl="8" algn="ctr">
              <a:spcBef>
                <a:spcPts val="0"/>
              </a:spcBef>
              <a:buClr>
                <a:schemeClr val="lt1"/>
              </a:buClr>
              <a:buSzPct val="100000"/>
              <a:defRPr sz="6000">
                <a:solidFill>
                  <a:schemeClr val="lt1"/>
                </a:solidFill>
              </a:defRPr>
            </a:lvl9pPr>
          </a:lstStyle>
          <a:p>
            <a:endParaRPr/>
          </a:p>
        </p:txBody>
      </p:sp>
      <p:sp>
        <p:nvSpPr>
          <p:cNvPr id="13" name="Shape 13"/>
          <p:cNvSpPr txBox="1">
            <a:spLocks noGrp="1"/>
          </p:cNvSpPr>
          <p:nvPr>
            <p:ph type="subTitle" idx="1"/>
          </p:nvPr>
        </p:nvSpPr>
        <p:spPr>
          <a:xfrm>
            <a:off x="411175" y="3398250"/>
            <a:ext cx="8282400" cy="1260600"/>
          </a:xfrm>
          <a:prstGeom prst="rect">
            <a:avLst/>
          </a:prstGeom>
        </p:spPr>
        <p:txBody>
          <a:bodyPr wrap="square" lIns="91425" tIns="91425" rIns="91425" bIns="91425" anchor="ctr" anchorCtr="0"/>
          <a:lstStyle>
            <a:lvl1pPr lvl="0" algn="ctr">
              <a:lnSpc>
                <a:spcPct val="100000"/>
              </a:lnSpc>
              <a:spcBef>
                <a:spcPts val="0"/>
              </a:spcBef>
              <a:spcAft>
                <a:spcPts val="0"/>
              </a:spcAft>
              <a:buSzPct val="100000"/>
              <a:buFont typeface="Oswald"/>
              <a:buNone/>
              <a:defRPr sz="3600">
                <a:latin typeface="Oswald"/>
                <a:ea typeface="Oswald"/>
                <a:cs typeface="Oswald"/>
                <a:sym typeface="Oswald"/>
              </a:defRPr>
            </a:lvl1pPr>
            <a:lvl2pPr lvl="1" algn="ctr">
              <a:lnSpc>
                <a:spcPct val="100000"/>
              </a:lnSpc>
              <a:spcBef>
                <a:spcPts val="0"/>
              </a:spcBef>
              <a:spcAft>
                <a:spcPts val="0"/>
              </a:spcAft>
              <a:buSzPct val="100000"/>
              <a:buFont typeface="Oswald"/>
              <a:buNone/>
              <a:defRPr sz="3600">
                <a:latin typeface="Oswald"/>
                <a:ea typeface="Oswald"/>
                <a:cs typeface="Oswald"/>
                <a:sym typeface="Oswald"/>
              </a:defRPr>
            </a:lvl2pPr>
            <a:lvl3pPr lvl="2" algn="ctr">
              <a:lnSpc>
                <a:spcPct val="100000"/>
              </a:lnSpc>
              <a:spcBef>
                <a:spcPts val="0"/>
              </a:spcBef>
              <a:spcAft>
                <a:spcPts val="0"/>
              </a:spcAft>
              <a:buSzPct val="100000"/>
              <a:buFont typeface="Oswald"/>
              <a:buNone/>
              <a:defRPr sz="3600">
                <a:latin typeface="Oswald"/>
                <a:ea typeface="Oswald"/>
                <a:cs typeface="Oswald"/>
                <a:sym typeface="Oswald"/>
              </a:defRPr>
            </a:lvl3pPr>
            <a:lvl4pPr lvl="3" algn="ctr">
              <a:lnSpc>
                <a:spcPct val="100000"/>
              </a:lnSpc>
              <a:spcBef>
                <a:spcPts val="0"/>
              </a:spcBef>
              <a:spcAft>
                <a:spcPts val="0"/>
              </a:spcAft>
              <a:buSzPct val="100000"/>
              <a:buFont typeface="Oswald"/>
              <a:buNone/>
              <a:defRPr sz="3600">
                <a:latin typeface="Oswald"/>
                <a:ea typeface="Oswald"/>
                <a:cs typeface="Oswald"/>
                <a:sym typeface="Oswald"/>
              </a:defRPr>
            </a:lvl4pPr>
            <a:lvl5pPr lvl="4" algn="ctr">
              <a:lnSpc>
                <a:spcPct val="100000"/>
              </a:lnSpc>
              <a:spcBef>
                <a:spcPts val="0"/>
              </a:spcBef>
              <a:spcAft>
                <a:spcPts val="0"/>
              </a:spcAft>
              <a:buSzPct val="100000"/>
              <a:buFont typeface="Oswald"/>
              <a:buNone/>
              <a:defRPr sz="3600">
                <a:latin typeface="Oswald"/>
                <a:ea typeface="Oswald"/>
                <a:cs typeface="Oswald"/>
                <a:sym typeface="Oswald"/>
              </a:defRPr>
            </a:lvl5pPr>
            <a:lvl6pPr lvl="5" algn="ctr">
              <a:lnSpc>
                <a:spcPct val="100000"/>
              </a:lnSpc>
              <a:spcBef>
                <a:spcPts val="0"/>
              </a:spcBef>
              <a:spcAft>
                <a:spcPts val="0"/>
              </a:spcAft>
              <a:buSzPct val="100000"/>
              <a:buFont typeface="Oswald"/>
              <a:buNone/>
              <a:defRPr sz="3600">
                <a:latin typeface="Oswald"/>
                <a:ea typeface="Oswald"/>
                <a:cs typeface="Oswald"/>
                <a:sym typeface="Oswald"/>
              </a:defRPr>
            </a:lvl6pPr>
            <a:lvl7pPr lvl="6" algn="ctr">
              <a:lnSpc>
                <a:spcPct val="100000"/>
              </a:lnSpc>
              <a:spcBef>
                <a:spcPts val="0"/>
              </a:spcBef>
              <a:spcAft>
                <a:spcPts val="0"/>
              </a:spcAft>
              <a:buSzPct val="100000"/>
              <a:buFont typeface="Oswald"/>
              <a:buNone/>
              <a:defRPr sz="3600">
                <a:latin typeface="Oswald"/>
                <a:ea typeface="Oswald"/>
                <a:cs typeface="Oswald"/>
                <a:sym typeface="Oswald"/>
              </a:defRPr>
            </a:lvl7pPr>
            <a:lvl8pPr lvl="7" algn="ctr">
              <a:lnSpc>
                <a:spcPct val="100000"/>
              </a:lnSpc>
              <a:spcBef>
                <a:spcPts val="0"/>
              </a:spcBef>
              <a:spcAft>
                <a:spcPts val="0"/>
              </a:spcAft>
              <a:buSzPct val="100000"/>
              <a:buFont typeface="Oswald"/>
              <a:buNone/>
              <a:defRPr sz="3600">
                <a:latin typeface="Oswald"/>
                <a:ea typeface="Oswald"/>
                <a:cs typeface="Oswald"/>
                <a:sym typeface="Oswald"/>
              </a:defRPr>
            </a:lvl8pPr>
            <a:lvl9pPr lvl="8" algn="ctr">
              <a:lnSpc>
                <a:spcPct val="100000"/>
              </a:lnSpc>
              <a:spcBef>
                <a:spcPts val="0"/>
              </a:spcBef>
              <a:spcAft>
                <a:spcPts val="0"/>
              </a:spcAft>
              <a:buSzPct val="100000"/>
              <a:buFont typeface="Oswald"/>
              <a:buNone/>
              <a:defRPr sz="3600">
                <a:latin typeface="Oswald"/>
                <a:ea typeface="Oswald"/>
                <a:cs typeface="Oswald"/>
                <a:sym typeface="Oswald"/>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cxnSp>
        <p:nvCxnSpPr>
          <p:cNvPr id="52" name="Shape 52"/>
          <p:cNvCxnSpPr/>
          <p:nvPr/>
        </p:nvCxnSpPr>
        <p:spPr>
          <a:xfrm>
            <a:off x="413275" y="2988275"/>
            <a:ext cx="910500" cy="0"/>
          </a:xfrm>
          <a:prstGeom prst="straightConnector1">
            <a:avLst/>
          </a:prstGeom>
          <a:noFill/>
          <a:ln w="28575" cap="flat" cmpd="sng">
            <a:solidFill>
              <a:schemeClr val="dk1"/>
            </a:solidFill>
            <a:prstDash val="lgDash"/>
            <a:round/>
            <a:headEnd type="none" w="med" len="med"/>
            <a:tailEnd type="none" w="med" len="med"/>
          </a:ln>
        </p:spPr>
      </p:cxnSp>
      <p:sp>
        <p:nvSpPr>
          <p:cNvPr id="53" name="Shape 53"/>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spcBef>
                <a:spcPts val="0"/>
              </a:spcBef>
              <a:buSzPct val="100000"/>
              <a:defRPr sz="12000"/>
            </a:lvl1pPr>
            <a:lvl2pPr lvl="1">
              <a:spcBef>
                <a:spcPts val="0"/>
              </a:spcBef>
              <a:buSzPct val="100000"/>
              <a:defRPr sz="12000"/>
            </a:lvl2pPr>
            <a:lvl3pPr lvl="2">
              <a:spcBef>
                <a:spcPts val="0"/>
              </a:spcBef>
              <a:buSzPct val="100000"/>
              <a:defRPr sz="12000"/>
            </a:lvl3pPr>
            <a:lvl4pPr lvl="3">
              <a:spcBef>
                <a:spcPts val="0"/>
              </a:spcBef>
              <a:buSzPct val="100000"/>
              <a:defRPr sz="12000"/>
            </a:lvl4pPr>
            <a:lvl5pPr lvl="4">
              <a:spcBef>
                <a:spcPts val="0"/>
              </a:spcBef>
              <a:buSzPct val="100000"/>
              <a:defRPr sz="12000"/>
            </a:lvl5pPr>
            <a:lvl6pPr lvl="5">
              <a:spcBef>
                <a:spcPts val="0"/>
              </a:spcBef>
              <a:buSzPct val="100000"/>
              <a:defRPr sz="12000"/>
            </a:lvl6pPr>
            <a:lvl7pPr lvl="6">
              <a:spcBef>
                <a:spcPts val="0"/>
              </a:spcBef>
              <a:buSzPct val="100000"/>
              <a:defRPr sz="12000"/>
            </a:lvl7pPr>
            <a:lvl8pPr lvl="7">
              <a:spcBef>
                <a:spcPts val="0"/>
              </a:spcBef>
              <a:buSzPct val="100000"/>
              <a:defRPr sz="12000"/>
            </a:lvl8pPr>
            <a:lvl9pPr lvl="8">
              <a:spcBef>
                <a:spcPts val="0"/>
              </a:spcBef>
              <a:buSzPct val="100000"/>
              <a:defRPr sz="12000"/>
            </a:lvl9pPr>
          </a:lstStyle>
          <a:p>
            <a:endParaRPr/>
          </a:p>
        </p:txBody>
      </p:sp>
      <p:sp>
        <p:nvSpPr>
          <p:cNvPr id="54" name="Shape 54"/>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430800" y="1889700"/>
            <a:ext cx="8282400" cy="1516500"/>
          </a:xfrm>
          <a:prstGeom prst="rect">
            <a:avLst/>
          </a:prstGeom>
        </p:spPr>
        <p:txBody>
          <a:bodyPr wrap="square" lIns="91425" tIns="91425" rIns="91425" bIns="91425" anchor="ctr" anchorCtr="0"/>
          <a:lstStyle>
            <a:lvl1pPr lvl="0" algn="ctr">
              <a:spcBef>
                <a:spcPts val="0"/>
              </a:spcBef>
              <a:buClr>
                <a:schemeClr val="lt1"/>
              </a:buClr>
              <a:buSzPct val="100000"/>
              <a:defRPr sz="3600">
                <a:solidFill>
                  <a:schemeClr val="lt1"/>
                </a:solidFill>
              </a:defRPr>
            </a:lvl1pPr>
            <a:lvl2pPr lvl="1" algn="ctr">
              <a:spcBef>
                <a:spcPts val="0"/>
              </a:spcBef>
              <a:buClr>
                <a:schemeClr val="lt1"/>
              </a:buClr>
              <a:buSzPct val="100000"/>
              <a:defRPr sz="3600">
                <a:solidFill>
                  <a:schemeClr val="lt1"/>
                </a:solidFill>
              </a:defRPr>
            </a:lvl2pPr>
            <a:lvl3pPr lvl="2" algn="ctr">
              <a:spcBef>
                <a:spcPts val="0"/>
              </a:spcBef>
              <a:buClr>
                <a:schemeClr val="lt1"/>
              </a:buClr>
              <a:buSzPct val="100000"/>
              <a:defRPr sz="3600">
                <a:solidFill>
                  <a:schemeClr val="lt1"/>
                </a:solidFill>
              </a:defRPr>
            </a:lvl3pPr>
            <a:lvl4pPr lvl="3" algn="ctr">
              <a:spcBef>
                <a:spcPts val="0"/>
              </a:spcBef>
              <a:buClr>
                <a:schemeClr val="lt1"/>
              </a:buClr>
              <a:buSzPct val="100000"/>
              <a:defRPr sz="3600">
                <a:solidFill>
                  <a:schemeClr val="lt1"/>
                </a:solidFill>
              </a:defRPr>
            </a:lvl4pPr>
            <a:lvl5pPr lvl="4" algn="ctr">
              <a:spcBef>
                <a:spcPts val="0"/>
              </a:spcBef>
              <a:buClr>
                <a:schemeClr val="lt1"/>
              </a:buClr>
              <a:buSzPct val="100000"/>
              <a:defRPr sz="3600">
                <a:solidFill>
                  <a:schemeClr val="lt1"/>
                </a:solidFill>
              </a:defRPr>
            </a:lvl5pPr>
            <a:lvl6pPr lvl="5" algn="ctr">
              <a:spcBef>
                <a:spcPts val="0"/>
              </a:spcBef>
              <a:buClr>
                <a:schemeClr val="lt1"/>
              </a:buClr>
              <a:buSzPct val="100000"/>
              <a:defRPr sz="3600">
                <a:solidFill>
                  <a:schemeClr val="lt1"/>
                </a:solidFill>
              </a:defRPr>
            </a:lvl6pPr>
            <a:lvl7pPr lvl="6" algn="ctr">
              <a:spcBef>
                <a:spcPts val="0"/>
              </a:spcBef>
              <a:buClr>
                <a:schemeClr val="lt1"/>
              </a:buClr>
              <a:buSzPct val="100000"/>
              <a:defRPr sz="3600">
                <a:solidFill>
                  <a:schemeClr val="lt1"/>
                </a:solidFill>
              </a:defRPr>
            </a:lvl7pPr>
            <a:lvl8pPr lvl="7" algn="ctr">
              <a:spcBef>
                <a:spcPts val="0"/>
              </a:spcBef>
              <a:buClr>
                <a:schemeClr val="lt1"/>
              </a:buClr>
              <a:buSzPct val="100000"/>
              <a:defRPr sz="3600">
                <a:solidFill>
                  <a:schemeClr val="lt1"/>
                </a:solidFill>
              </a:defRPr>
            </a:lvl8pPr>
            <a:lvl9pPr lvl="8" algn="ctr">
              <a:spcBef>
                <a:spcPts val="0"/>
              </a:spcBef>
              <a:buClr>
                <a:schemeClr val="lt1"/>
              </a:buClr>
              <a:buSzPct val="100000"/>
              <a:defRPr sz="3600">
                <a:solidFill>
                  <a:schemeClr val="lt1"/>
                </a:solidFill>
              </a:defRPr>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w="19050" cap="flat" cmpd="sng">
            <a:solidFill>
              <a:schemeClr val="dk2"/>
            </a:solidFill>
            <a:prstDash val="lgDash"/>
            <a:round/>
            <a:headEnd type="none" w="med" len="med"/>
            <a:tailEnd type="none" w="med" len="med"/>
          </a:ln>
        </p:spPr>
      </p:cxnSp>
      <p:sp>
        <p:nvSpPr>
          <p:cNvPr id="21" name="Shape 21"/>
          <p:cNvSpPr txBox="1">
            <a:spLocks noGrp="1"/>
          </p:cNvSpPr>
          <p:nvPr>
            <p:ph type="title"/>
          </p:nvPr>
        </p:nvSpPr>
        <p:spPr>
          <a:xfrm>
            <a:off x="311700" y="372500"/>
            <a:ext cx="8520600" cy="7335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468825"/>
            <a:ext cx="8520600" cy="3099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cxnSp>
        <p:nvCxnSpPr>
          <p:cNvPr id="25" name="Shape 25"/>
          <p:cNvCxnSpPr/>
          <p:nvPr/>
        </p:nvCxnSpPr>
        <p:spPr>
          <a:xfrm>
            <a:off x="429200" y="1275577"/>
            <a:ext cx="614100" cy="0"/>
          </a:xfrm>
          <a:prstGeom prst="straightConnector1">
            <a:avLst/>
          </a:prstGeom>
          <a:noFill/>
          <a:ln w="19050" cap="flat" cmpd="sng">
            <a:solidFill>
              <a:schemeClr val="dk2"/>
            </a:solidFill>
            <a:prstDash val="lgDash"/>
            <a:round/>
            <a:headEnd type="none" w="med" len="med"/>
            <a:tailEnd type="none" w="med" len="med"/>
          </a:ln>
        </p:spPr>
      </p:cxnSp>
      <p:sp>
        <p:nvSpPr>
          <p:cNvPr id="26" name="Shape 26"/>
          <p:cNvSpPr txBox="1">
            <a:spLocks noGrp="1"/>
          </p:cNvSpPr>
          <p:nvPr>
            <p:ph type="title"/>
          </p:nvPr>
        </p:nvSpPr>
        <p:spPr>
          <a:xfrm>
            <a:off x="311700" y="372500"/>
            <a:ext cx="8520600" cy="7335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468825"/>
            <a:ext cx="3999900" cy="3099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468825"/>
            <a:ext cx="3999900" cy="3099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72500"/>
            <a:ext cx="8520600" cy="7335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cxnSp>
        <p:nvCxnSpPr>
          <p:cNvPr id="34" name="Shape 34"/>
          <p:cNvCxnSpPr/>
          <p:nvPr/>
        </p:nvCxnSpPr>
        <p:spPr>
          <a:xfrm>
            <a:off x="418675" y="1457787"/>
            <a:ext cx="614100" cy="0"/>
          </a:xfrm>
          <a:prstGeom prst="straightConnector1">
            <a:avLst/>
          </a:prstGeom>
          <a:noFill/>
          <a:ln w="19050" cap="flat" cmpd="sng">
            <a:solidFill>
              <a:schemeClr val="dk2"/>
            </a:solidFill>
            <a:prstDash val="lgDash"/>
            <a:round/>
            <a:headEnd type="none" w="med" len="med"/>
            <a:tailEnd type="none" w="med" len="med"/>
          </a:ln>
        </p:spPr>
      </p:cxnSp>
      <p:sp>
        <p:nvSpPr>
          <p:cNvPr id="35" name="Shape 35"/>
          <p:cNvSpPr txBox="1">
            <a:spLocks noGrp="1"/>
          </p:cNvSpPr>
          <p:nvPr>
            <p:ph type="title"/>
          </p:nvPr>
        </p:nvSpPr>
        <p:spPr>
          <a:xfrm>
            <a:off x="311700" y="6318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6" name="Shape 36"/>
          <p:cNvSpPr txBox="1">
            <a:spLocks noGrp="1"/>
          </p:cNvSpPr>
          <p:nvPr>
            <p:ph type="body" idx="1"/>
          </p:nvPr>
        </p:nvSpPr>
        <p:spPr>
          <a:xfrm>
            <a:off x="311700" y="1618203"/>
            <a:ext cx="2808000" cy="29508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90250" y="528900"/>
            <a:ext cx="5678100" cy="4085700"/>
          </a:xfrm>
          <a:prstGeom prst="rect">
            <a:avLst/>
          </a:prstGeom>
        </p:spPr>
        <p:txBody>
          <a:bodyPr wrap="square" lIns="91425" tIns="91425" rIns="91425" bIns="91425" anchor="ctr" anchorCtr="0"/>
          <a:lstStyle>
            <a:lvl1pPr lvl="0">
              <a:spcBef>
                <a:spcPts val="0"/>
              </a:spcBef>
              <a:buClr>
                <a:schemeClr val="lt1"/>
              </a:buClr>
              <a:buSzPct val="100000"/>
              <a:defRPr sz="5400">
                <a:solidFill>
                  <a:schemeClr val="lt1"/>
                </a:solidFill>
              </a:defRPr>
            </a:lvl1pPr>
            <a:lvl2pPr lvl="1">
              <a:spcBef>
                <a:spcPts val="0"/>
              </a:spcBef>
              <a:buClr>
                <a:schemeClr val="lt1"/>
              </a:buClr>
              <a:buSzPct val="100000"/>
              <a:defRPr sz="5400">
                <a:solidFill>
                  <a:schemeClr val="lt1"/>
                </a:solidFill>
              </a:defRPr>
            </a:lvl2pPr>
            <a:lvl3pPr lvl="2">
              <a:spcBef>
                <a:spcPts val="0"/>
              </a:spcBef>
              <a:buClr>
                <a:schemeClr val="lt1"/>
              </a:buClr>
              <a:buSzPct val="100000"/>
              <a:defRPr sz="5400">
                <a:solidFill>
                  <a:schemeClr val="lt1"/>
                </a:solidFill>
              </a:defRPr>
            </a:lvl3pPr>
            <a:lvl4pPr lvl="3">
              <a:spcBef>
                <a:spcPts val="0"/>
              </a:spcBef>
              <a:buClr>
                <a:schemeClr val="lt1"/>
              </a:buClr>
              <a:buSzPct val="100000"/>
              <a:defRPr sz="5400">
                <a:solidFill>
                  <a:schemeClr val="lt1"/>
                </a:solidFill>
              </a:defRPr>
            </a:lvl4pPr>
            <a:lvl5pPr lvl="4">
              <a:spcBef>
                <a:spcPts val="0"/>
              </a:spcBef>
              <a:buClr>
                <a:schemeClr val="lt1"/>
              </a:buClr>
              <a:buSzPct val="100000"/>
              <a:defRPr sz="5400">
                <a:solidFill>
                  <a:schemeClr val="lt1"/>
                </a:solidFill>
              </a:defRPr>
            </a:lvl5pPr>
            <a:lvl6pPr lvl="5">
              <a:spcBef>
                <a:spcPts val="0"/>
              </a:spcBef>
              <a:buClr>
                <a:schemeClr val="lt1"/>
              </a:buClr>
              <a:buSzPct val="100000"/>
              <a:defRPr sz="5400">
                <a:solidFill>
                  <a:schemeClr val="lt1"/>
                </a:solidFill>
              </a:defRPr>
            </a:lvl6pPr>
            <a:lvl7pPr lvl="6">
              <a:spcBef>
                <a:spcPts val="0"/>
              </a:spcBef>
              <a:buClr>
                <a:schemeClr val="lt1"/>
              </a:buClr>
              <a:buSzPct val="100000"/>
              <a:defRPr sz="5400">
                <a:solidFill>
                  <a:schemeClr val="lt1"/>
                </a:solidFill>
              </a:defRPr>
            </a:lvl7pPr>
            <a:lvl8pPr lvl="7">
              <a:spcBef>
                <a:spcPts val="0"/>
              </a:spcBef>
              <a:buClr>
                <a:schemeClr val="lt1"/>
              </a:buClr>
              <a:buSzPct val="100000"/>
              <a:defRPr sz="5400">
                <a:solidFill>
                  <a:schemeClr val="lt1"/>
                </a:solidFill>
              </a:defRPr>
            </a:lvl8pPr>
            <a:lvl9pPr lvl="8">
              <a:spcBef>
                <a:spcPts val="0"/>
              </a:spcBef>
              <a:buClr>
                <a:schemeClr val="lt1"/>
              </a:buClr>
              <a:buSzPct val="100000"/>
              <a:defRPr sz="5400">
                <a:solidFill>
                  <a:schemeClr val="lt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1"/>
        </a:solidFill>
        <a:effectLst/>
      </p:bgPr>
    </p:bg>
    <p:spTree>
      <p:nvGrpSpPr>
        <p:cNvPr id="1" name="Shape 41"/>
        <p:cNvGrpSpPr/>
        <p:nvPr/>
      </p:nvGrpSpPr>
      <p:grpSpPr>
        <a:xfrm>
          <a:off x="0" y="0"/>
          <a:ext cx="0" cy="0"/>
          <a:chOff x="0" y="0"/>
          <a:chExt cx="0" cy="0"/>
        </a:xfrm>
      </p:grpSpPr>
      <p:sp>
        <p:nvSpPr>
          <p:cNvPr id="42" name="Shape 42"/>
          <p:cNvSpPr/>
          <p:nvPr/>
        </p:nvSpPr>
        <p:spPr>
          <a:xfrm>
            <a:off x="4572000" y="175"/>
            <a:ext cx="4572000" cy="51435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cxnSp>
        <p:nvCxnSpPr>
          <p:cNvPr id="43" name="Shape 43"/>
          <p:cNvCxnSpPr/>
          <p:nvPr/>
        </p:nvCxnSpPr>
        <p:spPr>
          <a:xfrm>
            <a:off x="5029675" y="4495500"/>
            <a:ext cx="577200" cy="0"/>
          </a:xfrm>
          <a:prstGeom prst="straightConnector1">
            <a:avLst/>
          </a:prstGeom>
          <a:noFill/>
          <a:ln w="19050" cap="flat" cmpd="sng">
            <a:solidFill>
              <a:schemeClr val="dk1"/>
            </a:solidFill>
            <a:prstDash val="lgDash"/>
            <a:round/>
            <a:headEnd type="none" w="med" len="med"/>
            <a:tailEnd type="none" w="med" len="med"/>
          </a:ln>
        </p:spPr>
      </p:cxnSp>
      <p:sp>
        <p:nvSpPr>
          <p:cNvPr id="44" name="Shape 44"/>
          <p:cNvSpPr txBox="1">
            <a:spLocks noGrp="1"/>
          </p:cNvSpPr>
          <p:nvPr>
            <p:ph type="title"/>
          </p:nvPr>
        </p:nvSpPr>
        <p:spPr>
          <a:xfrm>
            <a:off x="265500" y="1078750"/>
            <a:ext cx="4045200" cy="1789200"/>
          </a:xfrm>
          <a:prstGeom prst="rect">
            <a:avLst/>
          </a:prstGeom>
        </p:spPr>
        <p:txBody>
          <a:bodyPr wrap="square" lIns="91425" tIns="91425" rIns="91425" bIns="91425" anchor="b" anchorCtr="0"/>
          <a:lstStyle>
            <a:lvl1pPr lvl="0" algn="ctr">
              <a:spcBef>
                <a:spcPts val="0"/>
              </a:spcBef>
              <a:buClr>
                <a:schemeClr val="lt1"/>
              </a:buClr>
              <a:buSzPct val="100000"/>
              <a:defRPr sz="4600">
                <a:solidFill>
                  <a:schemeClr val="lt1"/>
                </a:solidFill>
              </a:defRPr>
            </a:lvl1pPr>
            <a:lvl2pPr lvl="1" algn="ctr">
              <a:spcBef>
                <a:spcPts val="0"/>
              </a:spcBef>
              <a:buClr>
                <a:schemeClr val="lt1"/>
              </a:buClr>
              <a:buSzPct val="100000"/>
              <a:defRPr sz="4600">
                <a:solidFill>
                  <a:schemeClr val="lt1"/>
                </a:solidFill>
              </a:defRPr>
            </a:lvl2pPr>
            <a:lvl3pPr lvl="2" algn="ctr">
              <a:spcBef>
                <a:spcPts val="0"/>
              </a:spcBef>
              <a:buClr>
                <a:schemeClr val="lt1"/>
              </a:buClr>
              <a:buSzPct val="100000"/>
              <a:defRPr sz="4600">
                <a:solidFill>
                  <a:schemeClr val="lt1"/>
                </a:solidFill>
              </a:defRPr>
            </a:lvl3pPr>
            <a:lvl4pPr lvl="3" algn="ctr">
              <a:spcBef>
                <a:spcPts val="0"/>
              </a:spcBef>
              <a:buClr>
                <a:schemeClr val="lt1"/>
              </a:buClr>
              <a:buSzPct val="100000"/>
              <a:defRPr sz="4600">
                <a:solidFill>
                  <a:schemeClr val="lt1"/>
                </a:solidFill>
              </a:defRPr>
            </a:lvl4pPr>
            <a:lvl5pPr lvl="4" algn="ctr">
              <a:spcBef>
                <a:spcPts val="0"/>
              </a:spcBef>
              <a:buClr>
                <a:schemeClr val="lt1"/>
              </a:buClr>
              <a:buSzPct val="100000"/>
              <a:defRPr sz="4600">
                <a:solidFill>
                  <a:schemeClr val="lt1"/>
                </a:solidFill>
              </a:defRPr>
            </a:lvl5pPr>
            <a:lvl6pPr lvl="5" algn="ctr">
              <a:spcBef>
                <a:spcPts val="0"/>
              </a:spcBef>
              <a:buClr>
                <a:schemeClr val="lt1"/>
              </a:buClr>
              <a:buSzPct val="100000"/>
              <a:defRPr sz="4600">
                <a:solidFill>
                  <a:schemeClr val="lt1"/>
                </a:solidFill>
              </a:defRPr>
            </a:lvl6pPr>
            <a:lvl7pPr lvl="6" algn="ctr">
              <a:spcBef>
                <a:spcPts val="0"/>
              </a:spcBef>
              <a:buClr>
                <a:schemeClr val="lt1"/>
              </a:buClr>
              <a:buSzPct val="100000"/>
              <a:defRPr sz="4600">
                <a:solidFill>
                  <a:schemeClr val="lt1"/>
                </a:solidFill>
              </a:defRPr>
            </a:lvl7pPr>
            <a:lvl8pPr lvl="7" algn="ctr">
              <a:spcBef>
                <a:spcPts val="0"/>
              </a:spcBef>
              <a:buClr>
                <a:schemeClr val="lt1"/>
              </a:buClr>
              <a:buSzPct val="100000"/>
              <a:defRPr sz="4600">
                <a:solidFill>
                  <a:schemeClr val="lt1"/>
                </a:solidFill>
              </a:defRPr>
            </a:lvl8pPr>
            <a:lvl9pPr lvl="8" algn="ctr">
              <a:spcBef>
                <a:spcPts val="0"/>
              </a:spcBef>
              <a:buClr>
                <a:schemeClr val="lt1"/>
              </a:buClr>
              <a:buSzPct val="100000"/>
              <a:defRPr sz="4600">
                <a:solidFill>
                  <a:schemeClr val="lt1"/>
                </a:solidFill>
              </a:defRPr>
            </a:lvl9pPr>
          </a:lstStyle>
          <a:p>
            <a:endParaRPr/>
          </a:p>
        </p:txBody>
      </p:sp>
      <p:sp>
        <p:nvSpPr>
          <p:cNvPr id="45" name="Shape 45"/>
          <p:cNvSpPr txBox="1">
            <a:spLocks noGrp="1"/>
          </p:cNvSpPr>
          <p:nvPr>
            <p:ph type="subTitle" idx="1"/>
          </p:nvPr>
        </p:nvSpPr>
        <p:spPr>
          <a:xfrm>
            <a:off x="265500" y="2921400"/>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lt1"/>
              </a:buClr>
              <a:buSzPct val="100000"/>
              <a:buNone/>
              <a:defRPr sz="1900">
                <a:solidFill>
                  <a:schemeClr val="lt1"/>
                </a:solidFill>
              </a:defRPr>
            </a:lvl1pPr>
            <a:lvl2pPr lvl="1" algn="ctr">
              <a:lnSpc>
                <a:spcPct val="100000"/>
              </a:lnSpc>
              <a:spcBef>
                <a:spcPts val="0"/>
              </a:spcBef>
              <a:spcAft>
                <a:spcPts val="0"/>
              </a:spcAft>
              <a:buClr>
                <a:schemeClr val="lt1"/>
              </a:buClr>
              <a:buSzPct val="100000"/>
              <a:buNone/>
              <a:defRPr sz="1900">
                <a:solidFill>
                  <a:schemeClr val="lt1"/>
                </a:solidFill>
              </a:defRPr>
            </a:lvl2pPr>
            <a:lvl3pPr lvl="2" algn="ctr">
              <a:lnSpc>
                <a:spcPct val="100000"/>
              </a:lnSpc>
              <a:spcBef>
                <a:spcPts val="0"/>
              </a:spcBef>
              <a:spcAft>
                <a:spcPts val="0"/>
              </a:spcAft>
              <a:buClr>
                <a:schemeClr val="lt1"/>
              </a:buClr>
              <a:buSzPct val="100000"/>
              <a:buNone/>
              <a:defRPr sz="1900">
                <a:solidFill>
                  <a:schemeClr val="lt1"/>
                </a:solidFill>
              </a:defRPr>
            </a:lvl3pPr>
            <a:lvl4pPr lvl="3" algn="ctr">
              <a:lnSpc>
                <a:spcPct val="100000"/>
              </a:lnSpc>
              <a:spcBef>
                <a:spcPts val="0"/>
              </a:spcBef>
              <a:spcAft>
                <a:spcPts val="0"/>
              </a:spcAft>
              <a:buClr>
                <a:schemeClr val="lt1"/>
              </a:buClr>
              <a:buSzPct val="100000"/>
              <a:buNone/>
              <a:defRPr sz="1900">
                <a:solidFill>
                  <a:schemeClr val="lt1"/>
                </a:solidFill>
              </a:defRPr>
            </a:lvl4pPr>
            <a:lvl5pPr lvl="4" algn="ctr">
              <a:lnSpc>
                <a:spcPct val="100000"/>
              </a:lnSpc>
              <a:spcBef>
                <a:spcPts val="0"/>
              </a:spcBef>
              <a:spcAft>
                <a:spcPts val="0"/>
              </a:spcAft>
              <a:buClr>
                <a:schemeClr val="lt1"/>
              </a:buClr>
              <a:buSzPct val="100000"/>
              <a:buNone/>
              <a:defRPr sz="1900">
                <a:solidFill>
                  <a:schemeClr val="lt1"/>
                </a:solidFill>
              </a:defRPr>
            </a:lvl5pPr>
            <a:lvl6pPr lvl="5" algn="ctr">
              <a:lnSpc>
                <a:spcPct val="100000"/>
              </a:lnSpc>
              <a:spcBef>
                <a:spcPts val="0"/>
              </a:spcBef>
              <a:spcAft>
                <a:spcPts val="0"/>
              </a:spcAft>
              <a:buClr>
                <a:schemeClr val="lt1"/>
              </a:buClr>
              <a:buSzPct val="100000"/>
              <a:buNone/>
              <a:defRPr sz="1900">
                <a:solidFill>
                  <a:schemeClr val="lt1"/>
                </a:solidFill>
              </a:defRPr>
            </a:lvl6pPr>
            <a:lvl7pPr lvl="6" algn="ctr">
              <a:lnSpc>
                <a:spcPct val="100000"/>
              </a:lnSpc>
              <a:spcBef>
                <a:spcPts val="0"/>
              </a:spcBef>
              <a:spcAft>
                <a:spcPts val="0"/>
              </a:spcAft>
              <a:buClr>
                <a:schemeClr val="lt1"/>
              </a:buClr>
              <a:buSzPct val="100000"/>
              <a:buNone/>
              <a:defRPr sz="1900">
                <a:solidFill>
                  <a:schemeClr val="lt1"/>
                </a:solidFill>
              </a:defRPr>
            </a:lvl7pPr>
            <a:lvl8pPr lvl="7" algn="ctr">
              <a:lnSpc>
                <a:spcPct val="100000"/>
              </a:lnSpc>
              <a:spcBef>
                <a:spcPts val="0"/>
              </a:spcBef>
              <a:spcAft>
                <a:spcPts val="0"/>
              </a:spcAft>
              <a:buClr>
                <a:schemeClr val="lt1"/>
              </a:buClr>
              <a:buSzPct val="100000"/>
              <a:buNone/>
              <a:defRPr sz="1900">
                <a:solidFill>
                  <a:schemeClr val="lt1"/>
                </a:solidFill>
              </a:defRPr>
            </a:lvl8pPr>
            <a:lvl9pPr lvl="8" algn="ctr">
              <a:lnSpc>
                <a:spcPct val="100000"/>
              </a:lnSpc>
              <a:spcBef>
                <a:spcPts val="0"/>
              </a:spcBef>
              <a:spcAft>
                <a:spcPts val="0"/>
              </a:spcAft>
              <a:buClr>
                <a:schemeClr val="lt1"/>
              </a:buClr>
              <a:buSzPct val="100000"/>
              <a:buNone/>
              <a:defRPr sz="1900">
                <a:solidFill>
                  <a:schemeClr val="lt1"/>
                </a:solidFill>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SzPct val="100000"/>
              <a:buFont typeface="Oswald"/>
              <a:buNone/>
              <a:defRPr sz="2100">
                <a:latin typeface="Oswald"/>
                <a:ea typeface="Oswald"/>
                <a:cs typeface="Oswald"/>
                <a:sym typeface="Oswald"/>
              </a:defRPr>
            </a:lvl1pPr>
          </a:lstStyle>
          <a:p>
            <a:endParaRPr/>
          </a:p>
        </p:txBody>
      </p:sp>
      <p:sp>
        <p:nvSpPr>
          <p:cNvPr id="50" name="Shape 5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72500"/>
            <a:ext cx="8520600" cy="733500"/>
          </a:xfrm>
          <a:prstGeom prst="rect">
            <a:avLst/>
          </a:prstGeom>
          <a:noFill/>
          <a:ln>
            <a:noFill/>
          </a:ln>
        </p:spPr>
        <p:txBody>
          <a:bodyPr wrap="square" lIns="91425" tIns="91425" rIns="91425" bIns="91425" anchor="b"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468825"/>
            <a:ext cx="8520600" cy="30999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Source Code Pro"/>
                <a:ea typeface="Source Code Pro"/>
                <a:cs typeface="Source Code Pro"/>
                <a:sym typeface="Source Code Pro"/>
              </a:rPr>
              <a:pPr lvl="0" algn="r">
                <a:spcBef>
                  <a:spcPts val="0"/>
                </a:spcBef>
                <a:buNone/>
              </a:pPr>
              <a:t>‹#›</a:t>
            </a:fld>
            <a:endParaRPr lang="en" sz="1000">
              <a:solidFill>
                <a:schemeClr val="dk2"/>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www2.cfnc.or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actstudent.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www.collegeboard.or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ncresidency.cfnc.org/residencyInfo/"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s://app.box.com/s/ed3hgaj4rg6j9w4ne2g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fafsa.ed.gov/"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student.collegeboard.org/css-financial-aid-profil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cfnc.org/paying/tools/info_tools.jsp"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w-_Ew5bVx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hyperlink" Target="http://www.fastweb.com" TargetMode="External"/><Relationship Id="rId7" Type="http://schemas.openxmlformats.org/officeDocument/2006/relationships/hyperlink" Target="http://www.cfnc.org"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www.collegenet.com" TargetMode="External"/><Relationship Id="rId5" Type="http://schemas.openxmlformats.org/officeDocument/2006/relationships/hyperlink" Target="http://www.collegexpress.com" TargetMode="External"/><Relationship Id="rId4" Type="http://schemas.openxmlformats.org/officeDocument/2006/relationships/hyperlink" Target="https://www.chegg.com/school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cfnc.org/paying/tools/info_tools.jsp"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orangecountyfirst.com/crhs/content/guidance-and-career-developmen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11175" y="644300"/>
            <a:ext cx="8282400" cy="2109000"/>
          </a:xfrm>
          <a:prstGeom prst="rect">
            <a:avLst/>
          </a:prstGeom>
        </p:spPr>
        <p:txBody>
          <a:bodyPr wrap="square" lIns="91425" tIns="91425" rIns="91425" bIns="91425" anchor="b" anchorCtr="0">
            <a:noAutofit/>
          </a:bodyPr>
          <a:lstStyle/>
          <a:p>
            <a:pPr lvl="0">
              <a:spcBef>
                <a:spcPts val="0"/>
              </a:spcBef>
              <a:buNone/>
            </a:pPr>
            <a:r>
              <a:rPr lang="en"/>
              <a:t>Parent Presentation: College Application</a:t>
            </a:r>
          </a:p>
        </p:txBody>
      </p:sp>
      <p:sp>
        <p:nvSpPr>
          <p:cNvPr id="63" name="Shape 63"/>
          <p:cNvSpPr txBox="1">
            <a:spLocks noGrp="1"/>
          </p:cNvSpPr>
          <p:nvPr>
            <p:ph type="subTitle" idx="1"/>
          </p:nvPr>
        </p:nvSpPr>
        <p:spPr>
          <a:xfrm>
            <a:off x="411175" y="3398250"/>
            <a:ext cx="8282400" cy="1260600"/>
          </a:xfrm>
          <a:prstGeom prst="rect">
            <a:avLst/>
          </a:prstGeom>
        </p:spPr>
        <p:txBody>
          <a:bodyPr wrap="square" lIns="91425" tIns="91425" rIns="91425" bIns="91425" anchor="ctr" anchorCtr="0">
            <a:noAutofit/>
          </a:bodyPr>
          <a:lstStyle/>
          <a:p>
            <a:pPr lvl="0">
              <a:spcBef>
                <a:spcPts val="0"/>
              </a:spcBef>
              <a:buNone/>
            </a:pPr>
            <a:r>
              <a:rPr lang="en"/>
              <a:t>Thursday, September 14th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Senior Opportunities </a:t>
            </a:r>
          </a:p>
        </p:txBody>
      </p:sp>
      <p:sp>
        <p:nvSpPr>
          <p:cNvPr id="123" name="Shape 123"/>
          <p:cNvSpPr txBox="1">
            <a:spLocks noGrp="1"/>
          </p:cNvSpPr>
          <p:nvPr>
            <p:ph type="body" idx="1"/>
          </p:nvPr>
        </p:nvSpPr>
        <p:spPr>
          <a:xfrm>
            <a:off x="311700" y="1468825"/>
            <a:ext cx="3999900" cy="3099900"/>
          </a:xfrm>
          <a:prstGeom prst="rect">
            <a:avLst/>
          </a:prstGeom>
        </p:spPr>
        <p:txBody>
          <a:bodyPr wrap="square" lIns="91425" tIns="91425" rIns="91425" bIns="91425" anchor="t" anchorCtr="0">
            <a:noAutofit/>
          </a:bodyPr>
          <a:lstStyle/>
          <a:p>
            <a:pPr marL="457200" lvl="0" indent="-342900" rtl="0">
              <a:spcBef>
                <a:spcPts val="0"/>
              </a:spcBef>
              <a:buSzPct val="100000"/>
              <a:buChar char="❏"/>
            </a:pPr>
            <a:r>
              <a:rPr lang="en" sz="1800" b="1"/>
              <a:t>Mid-Year Graduation </a:t>
            </a:r>
          </a:p>
          <a:p>
            <a:pPr marL="914400" lvl="1" indent="-317500" rtl="0">
              <a:spcBef>
                <a:spcPts val="0"/>
              </a:spcBef>
              <a:buSzPct val="100000"/>
              <a:buChar char="❏"/>
            </a:pPr>
            <a:r>
              <a:rPr lang="en" sz="1400"/>
              <a:t>Notify counselor</a:t>
            </a:r>
          </a:p>
          <a:p>
            <a:pPr marL="914400" lvl="1" indent="-317500" rtl="0">
              <a:spcBef>
                <a:spcPts val="0"/>
              </a:spcBef>
              <a:buSzPct val="100000"/>
              <a:buChar char="❏"/>
            </a:pPr>
            <a:r>
              <a:rPr lang="en" sz="1400"/>
              <a:t>No ceremony or diploma issued in Jan.  </a:t>
            </a:r>
          </a:p>
          <a:p>
            <a:pPr marL="457200" lvl="0" indent="0" rtl="0">
              <a:spcBef>
                <a:spcPts val="0"/>
              </a:spcBef>
              <a:buNone/>
            </a:pPr>
            <a:r>
              <a:rPr lang="en" sz="1400"/>
              <a:t> </a:t>
            </a:r>
          </a:p>
          <a:p>
            <a:pPr marL="457200" lvl="0" indent="-342900" rtl="0">
              <a:spcBef>
                <a:spcPts val="0"/>
              </a:spcBef>
              <a:buSzPct val="100000"/>
              <a:buChar char="❏"/>
            </a:pPr>
            <a:r>
              <a:rPr lang="en" sz="1800" b="1"/>
              <a:t>College &amp; Career Promise</a:t>
            </a:r>
          </a:p>
          <a:p>
            <a:pPr marL="914400" lvl="1" indent="-342900" rtl="0">
              <a:spcBef>
                <a:spcPts val="0"/>
              </a:spcBef>
              <a:buSzPct val="128571"/>
              <a:buChar char="❏"/>
            </a:pPr>
            <a:r>
              <a:rPr lang="en" sz="1400"/>
              <a:t>Attend DTCC or ACC no tuition (book fees) &amp; earn college credit </a:t>
            </a:r>
          </a:p>
          <a:p>
            <a:pPr marL="457200" lvl="0" indent="0">
              <a:spcBef>
                <a:spcPts val="0"/>
              </a:spcBef>
              <a:buNone/>
            </a:pPr>
            <a:r>
              <a:rPr lang="en" sz="1800"/>
              <a:t> </a:t>
            </a:r>
          </a:p>
        </p:txBody>
      </p:sp>
      <p:sp>
        <p:nvSpPr>
          <p:cNvPr id="124" name="Shape 124"/>
          <p:cNvSpPr txBox="1">
            <a:spLocks noGrp="1"/>
          </p:cNvSpPr>
          <p:nvPr>
            <p:ph type="body" idx="2"/>
          </p:nvPr>
        </p:nvSpPr>
        <p:spPr>
          <a:xfrm>
            <a:off x="4832400" y="1468825"/>
            <a:ext cx="3999900" cy="3099900"/>
          </a:xfrm>
          <a:prstGeom prst="rect">
            <a:avLst/>
          </a:prstGeom>
        </p:spPr>
        <p:txBody>
          <a:bodyPr wrap="square" lIns="91425" tIns="91425" rIns="91425" bIns="91425" anchor="t" anchorCtr="0">
            <a:noAutofit/>
          </a:bodyPr>
          <a:lstStyle/>
          <a:p>
            <a:pPr lvl="0">
              <a:spcBef>
                <a:spcPts val="0"/>
              </a:spcBef>
              <a:buNone/>
            </a:pPr>
            <a:r>
              <a:rPr lang="en" sz="1800" b="1"/>
              <a:t>Early Release</a:t>
            </a:r>
          </a:p>
          <a:p>
            <a:pPr lvl="0">
              <a:spcBef>
                <a:spcPts val="0"/>
              </a:spcBef>
              <a:buNone/>
            </a:pPr>
            <a:endParaRPr sz="1800" b="1"/>
          </a:p>
          <a:p>
            <a:pPr lvl="0">
              <a:spcBef>
                <a:spcPts val="0"/>
              </a:spcBef>
              <a:buNone/>
            </a:pPr>
            <a:r>
              <a:rPr lang="en" sz="1800" b="1"/>
              <a:t>Late Arrival </a:t>
            </a:r>
          </a:p>
          <a:p>
            <a:pPr lvl="0">
              <a:spcBef>
                <a:spcPts val="0"/>
              </a:spcBef>
              <a:buNone/>
            </a:pPr>
            <a:endParaRPr sz="1800" b="1"/>
          </a:p>
          <a:p>
            <a:pPr lvl="0">
              <a:spcBef>
                <a:spcPts val="0"/>
              </a:spcBef>
              <a:buNone/>
            </a:pPr>
            <a:r>
              <a:rPr lang="en" sz="1800" b="1"/>
              <a:t>Schedule Adjustments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Senior Events Coming Up </a:t>
            </a:r>
          </a:p>
        </p:txBody>
      </p:sp>
      <p:sp>
        <p:nvSpPr>
          <p:cNvPr id="130" name="Shape 130"/>
          <p:cNvSpPr txBox="1">
            <a:spLocks noGrp="1"/>
          </p:cNvSpPr>
          <p:nvPr>
            <p:ph type="body" idx="1"/>
          </p:nvPr>
        </p:nvSpPr>
        <p:spPr>
          <a:xfrm>
            <a:off x="311700" y="1468825"/>
            <a:ext cx="3999900" cy="3099900"/>
          </a:xfrm>
          <a:prstGeom prst="rect">
            <a:avLst/>
          </a:prstGeom>
        </p:spPr>
        <p:txBody>
          <a:bodyPr wrap="square" lIns="91425" tIns="91425" rIns="91425" bIns="91425" anchor="t" anchorCtr="0">
            <a:noAutofit/>
          </a:bodyPr>
          <a:lstStyle/>
          <a:p>
            <a:pPr lvl="0">
              <a:spcBef>
                <a:spcPts val="0"/>
              </a:spcBef>
              <a:buNone/>
            </a:pPr>
            <a:r>
              <a:rPr lang="en" sz="1800" b="1" dirty="0"/>
              <a:t>Senior Pictures-- TODAY</a:t>
            </a:r>
          </a:p>
          <a:p>
            <a:pPr lvl="0">
              <a:lnSpc>
                <a:spcPct val="100000"/>
              </a:lnSpc>
              <a:spcBef>
                <a:spcPts val="0"/>
              </a:spcBef>
              <a:spcAft>
                <a:spcPts val="0"/>
              </a:spcAft>
              <a:buNone/>
            </a:pPr>
            <a:r>
              <a:rPr lang="en" sz="1800" b="1" dirty="0"/>
              <a:t>College </a:t>
            </a:r>
            <a:r>
              <a:rPr lang="en" sz="1800" b="1" dirty="0" smtClean="0"/>
              <a:t>Fair—Tuesday (9/19)</a:t>
            </a:r>
          </a:p>
          <a:p>
            <a:pPr lvl="0">
              <a:lnSpc>
                <a:spcPct val="100000"/>
              </a:lnSpc>
              <a:spcBef>
                <a:spcPts val="0"/>
              </a:spcBef>
              <a:spcAft>
                <a:spcPts val="0"/>
              </a:spcAft>
              <a:buNone/>
            </a:pPr>
            <a:r>
              <a:rPr lang="en" sz="1800" b="1" dirty="0" smtClean="0"/>
              <a:t> </a:t>
            </a:r>
            <a:r>
              <a:rPr lang="en" sz="1800" b="1" dirty="0" smtClean="0"/>
              <a:t> 6:30 at the Dean Dome  </a:t>
            </a:r>
          </a:p>
          <a:p>
            <a:pPr lvl="0">
              <a:lnSpc>
                <a:spcPct val="100000"/>
              </a:lnSpc>
              <a:spcBef>
                <a:spcPts val="0"/>
              </a:spcBef>
              <a:spcAft>
                <a:spcPts val="0"/>
              </a:spcAft>
              <a:buNone/>
            </a:pPr>
            <a:r>
              <a:rPr lang="en" sz="1800" b="1" dirty="0" smtClean="0"/>
              <a:t> </a:t>
            </a:r>
            <a:r>
              <a:rPr lang="en" sz="1800" b="1" dirty="0" smtClean="0"/>
              <a:t>    UNCH Chapel Hill</a:t>
            </a:r>
            <a:endParaRPr lang="en" sz="1800" b="1" dirty="0"/>
          </a:p>
          <a:p>
            <a:pPr lvl="0">
              <a:spcBef>
                <a:spcPts val="0"/>
              </a:spcBef>
              <a:buNone/>
            </a:pPr>
            <a:endParaRPr lang="en" sz="1800" b="1" dirty="0" smtClean="0"/>
          </a:p>
          <a:p>
            <a:pPr lvl="0">
              <a:spcBef>
                <a:spcPts val="0"/>
              </a:spcBef>
              <a:buNone/>
            </a:pPr>
            <a:r>
              <a:rPr lang="en" sz="1800" b="1" dirty="0" smtClean="0"/>
              <a:t>SPIRIT </a:t>
            </a:r>
            <a:r>
              <a:rPr lang="en" sz="1800" b="1" dirty="0"/>
              <a:t>Week/Homecoming  </a:t>
            </a:r>
          </a:p>
          <a:p>
            <a:pPr lvl="0">
              <a:spcBef>
                <a:spcPts val="0"/>
              </a:spcBef>
              <a:buNone/>
            </a:pPr>
            <a:r>
              <a:rPr lang="en" sz="1800" b="1" dirty="0"/>
              <a:t>Herff Jones </a:t>
            </a:r>
            <a:r>
              <a:rPr lang="en" sz="1800" b="1" dirty="0" smtClean="0"/>
              <a:t>Assembly-Nov.  </a:t>
            </a:r>
            <a:endParaRPr lang="en" sz="1800" b="1" dirty="0"/>
          </a:p>
          <a:p>
            <a:pPr lvl="0">
              <a:spcBef>
                <a:spcPts val="0"/>
              </a:spcBef>
              <a:buNone/>
            </a:pPr>
            <a:endParaRPr sz="1800" b="1" dirty="0"/>
          </a:p>
          <a:p>
            <a:pPr lvl="0">
              <a:spcBef>
                <a:spcPts val="0"/>
              </a:spcBef>
              <a:buNone/>
            </a:pPr>
            <a:endParaRPr sz="1800" b="1" dirty="0"/>
          </a:p>
          <a:p>
            <a:pPr lvl="0">
              <a:spcBef>
                <a:spcPts val="0"/>
              </a:spcBef>
              <a:buNone/>
            </a:pPr>
            <a:endParaRPr sz="1800" b="1" dirty="0"/>
          </a:p>
        </p:txBody>
      </p:sp>
      <p:sp>
        <p:nvSpPr>
          <p:cNvPr id="131" name="Shape 131"/>
          <p:cNvSpPr txBox="1">
            <a:spLocks noGrp="1"/>
          </p:cNvSpPr>
          <p:nvPr>
            <p:ph type="body" idx="2"/>
          </p:nvPr>
        </p:nvSpPr>
        <p:spPr>
          <a:xfrm>
            <a:off x="4832400" y="1468824"/>
            <a:ext cx="3999900" cy="3388925"/>
          </a:xfrm>
          <a:prstGeom prst="rect">
            <a:avLst/>
          </a:prstGeom>
        </p:spPr>
        <p:txBody>
          <a:bodyPr wrap="square" lIns="91425" tIns="91425" rIns="91425" bIns="91425" anchor="t" anchorCtr="0">
            <a:noAutofit/>
          </a:bodyPr>
          <a:lstStyle/>
          <a:p>
            <a:pPr lvl="0">
              <a:spcBef>
                <a:spcPts val="0"/>
              </a:spcBef>
              <a:buNone/>
            </a:pPr>
            <a:r>
              <a:rPr lang="en" sz="1800" b="1" dirty="0"/>
              <a:t>CFNC Financial Aid Day--Sat. Oct. 28th </a:t>
            </a:r>
            <a:r>
              <a:rPr lang="en" sz="1200" i="1" dirty="0" smtClean="0"/>
              <a:t>(register thru your account) </a:t>
            </a:r>
            <a:endParaRPr lang="en" sz="1200" i="1" dirty="0"/>
          </a:p>
          <a:p>
            <a:pPr lvl="0">
              <a:spcBef>
                <a:spcPts val="0"/>
              </a:spcBef>
              <a:spcAft>
                <a:spcPts val="0"/>
              </a:spcAft>
              <a:buNone/>
            </a:pPr>
            <a:r>
              <a:rPr lang="en" sz="1800" b="1" dirty="0"/>
              <a:t>Financial Aid Night:Nov </a:t>
            </a:r>
            <a:r>
              <a:rPr lang="en" sz="1800" b="1" dirty="0" smtClean="0"/>
              <a:t>7</a:t>
            </a:r>
            <a:r>
              <a:rPr lang="en" sz="1800" b="1" baseline="30000" dirty="0" smtClean="0"/>
              <a:t>th</a:t>
            </a:r>
            <a:endParaRPr lang="en" sz="1800" b="1" dirty="0" smtClean="0"/>
          </a:p>
          <a:p>
            <a:pPr lvl="0">
              <a:spcBef>
                <a:spcPts val="0"/>
              </a:spcBef>
              <a:spcAft>
                <a:spcPts val="0"/>
              </a:spcAft>
              <a:buNone/>
            </a:pPr>
            <a:r>
              <a:rPr lang="en" sz="1800" b="1" dirty="0" smtClean="0"/>
              <a:t>6:30 @ CRHS </a:t>
            </a:r>
            <a:r>
              <a:rPr lang="en" sz="1200" b="1" dirty="0" smtClean="0"/>
              <a:t>(Financial Aid Officers) </a:t>
            </a:r>
            <a:endParaRPr lang="en" sz="1200" b="1" dirty="0"/>
          </a:p>
          <a:p>
            <a:pPr lvl="0" rtl="0">
              <a:lnSpc>
                <a:spcPct val="100000"/>
              </a:lnSpc>
              <a:spcBef>
                <a:spcPts val="0"/>
              </a:spcBef>
              <a:spcAft>
                <a:spcPts val="0"/>
              </a:spcAft>
              <a:buNone/>
            </a:pPr>
            <a:endParaRPr sz="1800" b="1" dirty="0"/>
          </a:p>
          <a:p>
            <a:pPr lvl="0">
              <a:lnSpc>
                <a:spcPct val="100000"/>
              </a:lnSpc>
              <a:spcBef>
                <a:spcPts val="0"/>
              </a:spcBef>
              <a:spcAft>
                <a:spcPts val="0"/>
              </a:spcAft>
              <a:buNone/>
            </a:pPr>
            <a:r>
              <a:rPr lang="en" sz="1800" b="1" dirty="0"/>
              <a:t>Prom</a:t>
            </a:r>
          </a:p>
          <a:p>
            <a:pPr lvl="0">
              <a:lnSpc>
                <a:spcPct val="100000"/>
              </a:lnSpc>
              <a:spcBef>
                <a:spcPts val="0"/>
              </a:spcBef>
              <a:spcAft>
                <a:spcPts val="0"/>
              </a:spcAft>
              <a:buNone/>
            </a:pPr>
            <a:r>
              <a:rPr lang="en" sz="1800" b="1" dirty="0"/>
              <a:t>Graduation Practice </a:t>
            </a:r>
            <a:r>
              <a:rPr lang="en" dirty="0"/>
              <a:t>(required)</a:t>
            </a:r>
          </a:p>
          <a:p>
            <a:pPr lvl="0" rtl="0">
              <a:lnSpc>
                <a:spcPct val="100000"/>
              </a:lnSpc>
              <a:spcBef>
                <a:spcPts val="0"/>
              </a:spcBef>
              <a:spcAft>
                <a:spcPts val="0"/>
              </a:spcAft>
              <a:buNone/>
            </a:pPr>
            <a:r>
              <a:rPr lang="en" sz="1800" b="1" dirty="0"/>
              <a:t>Graduation--</a:t>
            </a:r>
            <a:r>
              <a:rPr lang="en" sz="1800" dirty="0"/>
              <a:t>Tentatively for June 8th at</a:t>
            </a:r>
            <a:r>
              <a:rPr lang="en" dirty="0"/>
              <a:t> </a:t>
            </a:r>
            <a:r>
              <a:rPr lang="en" sz="1800" dirty="0"/>
              <a:t>7:00 p.m.</a:t>
            </a:r>
          </a:p>
          <a:p>
            <a:pPr lvl="0">
              <a:spcBef>
                <a:spcPts val="0"/>
              </a:spcBef>
              <a:buNone/>
            </a:pPr>
            <a:endParaRPr sz="1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Special Event: 18th Birthday..                          </a:t>
            </a:r>
          </a:p>
        </p:txBody>
      </p:sp>
      <p:sp>
        <p:nvSpPr>
          <p:cNvPr id="137" name="Shape 137"/>
          <p:cNvSpPr txBox="1">
            <a:spLocks noGrp="1"/>
          </p:cNvSpPr>
          <p:nvPr>
            <p:ph type="body" idx="1"/>
          </p:nvPr>
        </p:nvSpPr>
        <p:spPr>
          <a:xfrm>
            <a:off x="311700" y="1468825"/>
            <a:ext cx="3999900" cy="3099900"/>
          </a:xfrm>
          <a:prstGeom prst="rect">
            <a:avLst/>
          </a:prstGeom>
        </p:spPr>
        <p:txBody>
          <a:bodyPr wrap="square" lIns="91425" tIns="91425" rIns="91425" bIns="91425" anchor="t" anchorCtr="0">
            <a:noAutofit/>
          </a:bodyPr>
          <a:lstStyle/>
          <a:p>
            <a:pPr lvl="0" rtl="0">
              <a:spcBef>
                <a:spcPts val="0"/>
              </a:spcBef>
              <a:buNone/>
            </a:pPr>
            <a:r>
              <a:rPr lang="en" sz="2400" b="1" dirty="0" smtClean="0"/>
              <a:t>Privacy </a:t>
            </a:r>
            <a:r>
              <a:rPr lang="en" sz="2400" b="1" dirty="0"/>
              <a:t>rules change</a:t>
            </a:r>
          </a:p>
          <a:p>
            <a:pPr marL="457200" lvl="0" indent="-381000" rtl="0">
              <a:lnSpc>
                <a:spcPct val="100000"/>
              </a:lnSpc>
              <a:spcBef>
                <a:spcPts val="0"/>
              </a:spcBef>
              <a:spcAft>
                <a:spcPts val="0"/>
              </a:spcAft>
              <a:buSzPct val="100000"/>
              <a:buChar char="●"/>
            </a:pPr>
            <a:r>
              <a:rPr lang="en" sz="2400" b="1" dirty="0" smtClean="0"/>
              <a:t>Healthcare</a:t>
            </a:r>
          </a:p>
          <a:p>
            <a:pPr marL="457200" lvl="0" indent="-381000" rtl="0">
              <a:lnSpc>
                <a:spcPct val="100000"/>
              </a:lnSpc>
              <a:spcBef>
                <a:spcPts val="0"/>
              </a:spcBef>
              <a:spcAft>
                <a:spcPts val="0"/>
              </a:spcAft>
              <a:buSzPct val="100000"/>
              <a:buNone/>
            </a:pPr>
            <a:r>
              <a:rPr lang="en" sz="2400" b="1" dirty="0" smtClean="0"/>
              <a:t> </a:t>
            </a:r>
            <a:endParaRPr lang="en" sz="2400" b="1" dirty="0"/>
          </a:p>
          <a:p>
            <a:pPr marL="457200" lvl="0" indent="-381000" rtl="0">
              <a:lnSpc>
                <a:spcPct val="100000"/>
              </a:lnSpc>
              <a:spcBef>
                <a:spcPts val="0"/>
              </a:spcBef>
              <a:spcAft>
                <a:spcPts val="0"/>
              </a:spcAft>
              <a:buSzPct val="100000"/>
              <a:buChar char="●"/>
            </a:pPr>
            <a:r>
              <a:rPr lang="en" sz="2400" b="1" dirty="0"/>
              <a:t>College</a:t>
            </a:r>
          </a:p>
        </p:txBody>
      </p:sp>
      <p:sp>
        <p:nvSpPr>
          <p:cNvPr id="138" name="Shape 138"/>
          <p:cNvSpPr txBox="1">
            <a:spLocks noGrp="1"/>
          </p:cNvSpPr>
          <p:nvPr>
            <p:ph type="body" idx="2"/>
          </p:nvPr>
        </p:nvSpPr>
        <p:spPr>
          <a:xfrm>
            <a:off x="4832400" y="1468825"/>
            <a:ext cx="3999900" cy="3099900"/>
          </a:xfrm>
          <a:prstGeom prst="rect">
            <a:avLst/>
          </a:prstGeom>
        </p:spPr>
        <p:txBody>
          <a:bodyPr wrap="square" lIns="91425" tIns="91425" rIns="91425" bIns="91425" anchor="t" anchorCtr="0">
            <a:noAutofit/>
          </a:bodyPr>
          <a:lstStyle/>
          <a:p>
            <a:pPr lvl="0">
              <a:spcBef>
                <a:spcPts val="0"/>
              </a:spcBef>
              <a:buNone/>
            </a:pPr>
            <a:endParaRPr/>
          </a:p>
        </p:txBody>
      </p:sp>
      <p:pic>
        <p:nvPicPr>
          <p:cNvPr id="139" name="Shape 139"/>
          <p:cNvPicPr preferRelativeResize="0"/>
          <p:nvPr/>
        </p:nvPicPr>
        <p:blipFill>
          <a:blip r:embed="rId3">
            <a:alphaModFix/>
          </a:blip>
          <a:stretch>
            <a:fillRect/>
          </a:stretch>
        </p:blipFill>
        <p:spPr>
          <a:xfrm>
            <a:off x="4688575" y="1468824"/>
            <a:ext cx="4227874" cy="3099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b="1" dirty="0"/>
              <a:t>Senior Success</a:t>
            </a:r>
          </a:p>
        </p:txBody>
      </p:sp>
      <p:sp>
        <p:nvSpPr>
          <p:cNvPr id="145" name="Shape 145"/>
          <p:cNvSpPr txBox="1">
            <a:spLocks noGrp="1"/>
          </p:cNvSpPr>
          <p:nvPr>
            <p:ph type="body" idx="1"/>
          </p:nvPr>
        </p:nvSpPr>
        <p:spPr>
          <a:xfrm>
            <a:off x="311700" y="1352550"/>
            <a:ext cx="3999900" cy="3216175"/>
          </a:xfrm>
          <a:prstGeom prst="rect">
            <a:avLst/>
          </a:prstGeom>
        </p:spPr>
        <p:txBody>
          <a:bodyPr wrap="square" lIns="91425" tIns="91425" rIns="91425" bIns="91425" anchor="t" anchorCtr="0">
            <a:noAutofit/>
          </a:bodyPr>
          <a:lstStyle/>
          <a:p>
            <a:pPr marL="457200" lvl="0" indent="-342900" rtl="0">
              <a:lnSpc>
                <a:spcPct val="100000"/>
              </a:lnSpc>
              <a:spcBef>
                <a:spcPts val="0"/>
              </a:spcBef>
              <a:buSzPct val="100000"/>
              <a:buChar char="❏"/>
            </a:pPr>
            <a:r>
              <a:rPr lang="en" sz="1800" dirty="0"/>
              <a:t>Attendance</a:t>
            </a:r>
          </a:p>
          <a:p>
            <a:pPr marL="457200" lvl="0" indent="-342900" rtl="0">
              <a:lnSpc>
                <a:spcPct val="100000"/>
              </a:lnSpc>
              <a:spcBef>
                <a:spcPts val="0"/>
              </a:spcBef>
              <a:buSzPct val="100000"/>
              <a:buChar char="❏"/>
            </a:pPr>
            <a:r>
              <a:rPr lang="en" sz="1800" dirty="0"/>
              <a:t>Work Completion</a:t>
            </a:r>
          </a:p>
          <a:p>
            <a:pPr marL="457200" lvl="0" indent="-342900" rtl="0">
              <a:lnSpc>
                <a:spcPct val="100000"/>
              </a:lnSpc>
              <a:spcBef>
                <a:spcPts val="0"/>
              </a:spcBef>
              <a:buSzPct val="100000"/>
              <a:buChar char="❏"/>
            </a:pPr>
            <a:r>
              <a:rPr lang="en" sz="1800" dirty="0"/>
              <a:t>Effort</a:t>
            </a:r>
          </a:p>
          <a:p>
            <a:pPr marL="457200" lvl="0" indent="-342900" rtl="0">
              <a:spcBef>
                <a:spcPts val="0"/>
              </a:spcBef>
              <a:buSzPct val="100000"/>
              <a:buChar char="❏"/>
            </a:pPr>
            <a:r>
              <a:rPr lang="en" sz="1800" dirty="0"/>
              <a:t>Lunch Sessions</a:t>
            </a:r>
          </a:p>
          <a:p>
            <a:pPr marL="457200" lvl="0" indent="-342900" rtl="0">
              <a:spcBef>
                <a:spcPts val="0"/>
              </a:spcBef>
              <a:buSzPct val="100000"/>
              <a:buNone/>
            </a:pPr>
            <a:r>
              <a:rPr lang="en" sz="1800" dirty="0"/>
              <a:t>Fight Senioritis </a:t>
            </a:r>
          </a:p>
          <a:p>
            <a:pPr marL="457200" lvl="0" indent="0">
              <a:spcBef>
                <a:spcPts val="0"/>
              </a:spcBef>
              <a:buNone/>
            </a:pPr>
            <a:endParaRPr sz="1800" dirty="0"/>
          </a:p>
        </p:txBody>
      </p:sp>
      <p:sp>
        <p:nvSpPr>
          <p:cNvPr id="146" name="Shape 146"/>
          <p:cNvSpPr txBox="1">
            <a:spLocks noGrp="1"/>
          </p:cNvSpPr>
          <p:nvPr>
            <p:ph type="body" idx="2"/>
          </p:nvPr>
        </p:nvSpPr>
        <p:spPr>
          <a:xfrm>
            <a:off x="4832400" y="1468825"/>
            <a:ext cx="3999900" cy="3099900"/>
          </a:xfrm>
          <a:prstGeom prst="rect">
            <a:avLst/>
          </a:prstGeom>
        </p:spPr>
        <p:txBody>
          <a:bodyPr wrap="square" lIns="91425" tIns="91425" rIns="91425" bIns="91425" anchor="t" anchorCtr="0">
            <a:noAutofit/>
          </a:bodyPr>
          <a:lstStyle/>
          <a:p>
            <a:pPr lvl="0">
              <a:spcBef>
                <a:spcPts val="0"/>
              </a:spcBef>
              <a:buNone/>
            </a:pPr>
            <a:endParaRPr/>
          </a:p>
        </p:txBody>
      </p:sp>
      <p:pic>
        <p:nvPicPr>
          <p:cNvPr id="147" name="Shape 147"/>
          <p:cNvPicPr preferRelativeResize="0"/>
          <p:nvPr/>
        </p:nvPicPr>
        <p:blipFill>
          <a:blip r:embed="rId3">
            <a:alphaModFix/>
          </a:blip>
          <a:stretch>
            <a:fillRect/>
          </a:stretch>
        </p:blipFill>
        <p:spPr>
          <a:xfrm>
            <a:off x="4877875" y="1468825"/>
            <a:ext cx="3908975" cy="3046324"/>
          </a:xfrm>
          <a:prstGeom prst="rect">
            <a:avLst/>
          </a:prstGeom>
          <a:noFill/>
          <a:ln>
            <a:noFill/>
          </a:ln>
        </p:spPr>
      </p:pic>
      <p:pic>
        <p:nvPicPr>
          <p:cNvPr id="148" name="Shape 148"/>
          <p:cNvPicPr preferRelativeResize="0"/>
          <p:nvPr/>
        </p:nvPicPr>
        <p:blipFill>
          <a:blip r:embed="rId4">
            <a:alphaModFix/>
          </a:blip>
          <a:stretch>
            <a:fillRect/>
          </a:stretch>
        </p:blipFill>
        <p:spPr>
          <a:xfrm>
            <a:off x="2590800" y="3714750"/>
            <a:ext cx="1723850" cy="8240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College Application Process</a:t>
            </a:r>
          </a:p>
        </p:txBody>
      </p:sp>
      <p:sp>
        <p:nvSpPr>
          <p:cNvPr id="154" name="Shape 154"/>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marL="457200" lvl="0" indent="-228600" rtl="0">
              <a:spcBef>
                <a:spcPts val="0"/>
              </a:spcBef>
              <a:buChar char="❖"/>
            </a:pPr>
            <a:r>
              <a:rPr lang="en" b="1" dirty="0"/>
              <a:t>Have a List of colleges to apply to </a:t>
            </a:r>
          </a:p>
          <a:p>
            <a:pPr marL="914400" lvl="1" indent="-228600" rtl="0">
              <a:spcBef>
                <a:spcPts val="0"/>
              </a:spcBef>
              <a:buChar char="➢"/>
            </a:pPr>
            <a:r>
              <a:rPr lang="en" dirty="0"/>
              <a:t>Match, safe, and reach (if applicable)</a:t>
            </a:r>
          </a:p>
          <a:p>
            <a:pPr marL="1371600" lvl="2" indent="-228600" rtl="0">
              <a:spcBef>
                <a:spcPts val="0"/>
              </a:spcBef>
              <a:buChar char="■"/>
            </a:pPr>
            <a:r>
              <a:rPr lang="en" dirty="0"/>
              <a:t>How to determine...review Freshman Profile..compare student information</a:t>
            </a:r>
          </a:p>
          <a:p>
            <a:pPr marL="1371600" lvl="2" indent="-228600" rtl="0">
              <a:spcBef>
                <a:spcPts val="0"/>
              </a:spcBef>
              <a:buChar char="■"/>
            </a:pPr>
            <a:r>
              <a:rPr lang="en" u="sng" dirty="0">
                <a:solidFill>
                  <a:schemeClr val="hlink"/>
                </a:solidFill>
                <a:hlinkClick r:id="rId3"/>
              </a:rPr>
              <a:t>https://www2.cfnc.org/#/institutions/9314/campusProfile</a:t>
            </a:r>
          </a:p>
          <a:p>
            <a:pPr marL="914400" lvl="1" indent="-228600" rtl="0">
              <a:spcBef>
                <a:spcPts val="0"/>
              </a:spcBef>
              <a:buChar char="➢"/>
            </a:pPr>
            <a:r>
              <a:rPr lang="en" dirty="0"/>
              <a:t>Not too many nor not too few...just right</a:t>
            </a:r>
          </a:p>
          <a:p>
            <a:pPr marL="1371600" lvl="2" indent="-228600" rtl="0">
              <a:lnSpc>
                <a:spcPct val="100000"/>
              </a:lnSpc>
              <a:spcBef>
                <a:spcPts val="0"/>
              </a:spcBef>
              <a:spcAft>
                <a:spcPts val="0"/>
              </a:spcAft>
              <a:buChar char="■"/>
            </a:pPr>
            <a:r>
              <a:rPr lang="en" dirty="0"/>
              <a:t>More competitive the school choice</a:t>
            </a:r>
          </a:p>
          <a:p>
            <a:pPr marL="1371600" lvl="0" indent="0" rtl="0">
              <a:lnSpc>
                <a:spcPct val="100000"/>
              </a:lnSpc>
              <a:spcBef>
                <a:spcPts val="0"/>
              </a:spcBef>
              <a:spcAft>
                <a:spcPts val="0"/>
              </a:spcAft>
              <a:buNone/>
            </a:pPr>
            <a:r>
              <a:rPr lang="en" sz="1400" dirty="0"/>
              <a:t>the more applications</a:t>
            </a:r>
          </a:p>
          <a:p>
            <a:pPr marL="457200" lvl="0" indent="0" rtl="0">
              <a:spcBef>
                <a:spcPts val="0"/>
              </a:spcBef>
              <a:buNone/>
            </a:pPr>
            <a:endParaRPr dirty="0"/>
          </a:p>
          <a:p>
            <a:pPr lvl="0">
              <a:spcBef>
                <a:spcPts val="0"/>
              </a:spcBef>
              <a:buNone/>
            </a:pPr>
            <a:endParaRPr dirty="0"/>
          </a:p>
        </p:txBody>
      </p:sp>
      <p:pic>
        <p:nvPicPr>
          <p:cNvPr id="155" name="Shape 155"/>
          <p:cNvPicPr preferRelativeResize="0"/>
          <p:nvPr/>
        </p:nvPicPr>
        <p:blipFill>
          <a:blip r:embed="rId4">
            <a:alphaModFix/>
          </a:blip>
          <a:stretch>
            <a:fillRect/>
          </a:stretch>
        </p:blipFill>
        <p:spPr>
          <a:xfrm>
            <a:off x="5791200" y="3562350"/>
            <a:ext cx="3028950" cy="1185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How to Apply</a:t>
            </a:r>
          </a:p>
        </p:txBody>
      </p:sp>
      <p:sp>
        <p:nvSpPr>
          <p:cNvPr id="161" name="Shape 161"/>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marL="457200" lvl="0" indent="-228600" rtl="0">
              <a:spcBef>
                <a:spcPts val="0"/>
              </a:spcBef>
              <a:buChar char="❖"/>
            </a:pPr>
            <a:r>
              <a:rPr lang="en" dirty="0"/>
              <a:t>Early Decision, </a:t>
            </a:r>
          </a:p>
          <a:p>
            <a:pPr marL="457200" lvl="0" indent="-228600" rtl="0">
              <a:spcBef>
                <a:spcPts val="0"/>
              </a:spcBef>
              <a:buChar char="❖"/>
            </a:pPr>
            <a:r>
              <a:rPr lang="en" dirty="0"/>
              <a:t>Early Action/Notification, </a:t>
            </a:r>
          </a:p>
          <a:p>
            <a:pPr marL="457200" lvl="0" indent="-228600" rtl="0">
              <a:spcBef>
                <a:spcPts val="0"/>
              </a:spcBef>
              <a:buChar char="❖"/>
            </a:pPr>
            <a:r>
              <a:rPr lang="en" dirty="0"/>
              <a:t>Regular, </a:t>
            </a:r>
          </a:p>
          <a:p>
            <a:pPr marL="457200" lvl="0" indent="-228600" rtl="0">
              <a:spcBef>
                <a:spcPts val="0"/>
              </a:spcBef>
              <a:buChar char="❖"/>
            </a:pPr>
            <a:r>
              <a:rPr lang="en" dirty="0"/>
              <a:t>Rolling</a:t>
            </a:r>
          </a:p>
          <a:p>
            <a:pPr marL="914400" lvl="1" indent="-342900" rtl="0">
              <a:spcBef>
                <a:spcPts val="0"/>
              </a:spcBef>
              <a:buSzPct val="100000"/>
              <a:buChar char="➢"/>
            </a:pPr>
            <a:r>
              <a:rPr lang="en" sz="1800" b="1" dirty="0" smtClean="0"/>
              <a:t>What’s </a:t>
            </a:r>
            <a:r>
              <a:rPr lang="en" sz="1800" b="1" dirty="0"/>
              <a:t>the difference?</a:t>
            </a:r>
          </a:p>
          <a:p>
            <a:pPr marL="1371600" lvl="2" indent="-342900" rtl="0">
              <a:spcBef>
                <a:spcPts val="0"/>
              </a:spcBef>
              <a:buSzPct val="100000"/>
              <a:buChar char="■"/>
            </a:pPr>
            <a:r>
              <a:rPr lang="en" sz="1800" b="1" dirty="0"/>
              <a:t>When you Apply &amp; When you’re notified of decision</a:t>
            </a:r>
          </a:p>
          <a:p>
            <a:pPr marL="457200" lvl="0" indent="0">
              <a:spcBef>
                <a:spcPts val="0"/>
              </a:spcBef>
              <a:buNone/>
            </a:pPr>
            <a:endParaRPr dirty="0"/>
          </a:p>
        </p:txBody>
      </p:sp>
      <p:pic>
        <p:nvPicPr>
          <p:cNvPr id="162" name="Shape 162"/>
          <p:cNvPicPr preferRelativeResize="0"/>
          <p:nvPr/>
        </p:nvPicPr>
        <p:blipFill>
          <a:blip r:embed="rId3">
            <a:alphaModFix/>
          </a:blip>
          <a:stretch>
            <a:fillRect/>
          </a:stretch>
        </p:blipFill>
        <p:spPr>
          <a:xfrm>
            <a:off x="6059650" y="1726411"/>
            <a:ext cx="2514600" cy="1690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Where to Apply</a:t>
            </a:r>
          </a:p>
        </p:txBody>
      </p:sp>
      <p:sp>
        <p:nvSpPr>
          <p:cNvPr id="168" name="Shape 168"/>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marL="457200" lvl="0" indent="-381000" rtl="0">
              <a:spcBef>
                <a:spcPts val="0"/>
              </a:spcBef>
              <a:buSzPct val="100000"/>
              <a:buChar char="❏"/>
            </a:pPr>
            <a:r>
              <a:rPr lang="en" sz="2400" b="1"/>
              <a:t>Goal</a:t>
            </a:r>
            <a:r>
              <a:rPr lang="en" sz="2400"/>
              <a:t>--complete the fewer # of applications</a:t>
            </a:r>
          </a:p>
          <a:p>
            <a:pPr marL="914400" lvl="1" indent="-381000" rtl="0">
              <a:spcBef>
                <a:spcPts val="0"/>
              </a:spcBef>
              <a:buSzPct val="100000"/>
              <a:buChar char="❏"/>
            </a:pPr>
            <a:r>
              <a:rPr lang="en" sz="2400"/>
              <a:t>Common Application</a:t>
            </a:r>
          </a:p>
          <a:p>
            <a:pPr marL="914400" lvl="1" indent="-381000" rtl="0">
              <a:spcBef>
                <a:spcPts val="0"/>
              </a:spcBef>
              <a:buSzPct val="100000"/>
              <a:buChar char="❏"/>
            </a:pPr>
            <a:r>
              <a:rPr lang="en" sz="2400"/>
              <a:t>CFNC (for NC colleges only)</a:t>
            </a:r>
          </a:p>
          <a:p>
            <a:pPr marL="914400" lvl="1" indent="-381000" rtl="0">
              <a:spcBef>
                <a:spcPts val="0"/>
              </a:spcBef>
              <a:buSzPct val="100000"/>
              <a:buChar char="❏"/>
            </a:pPr>
            <a:r>
              <a:rPr lang="en" sz="2400"/>
              <a:t>Specific College Portals </a:t>
            </a:r>
          </a:p>
          <a:p>
            <a:pPr marL="457200" lvl="0" indent="0">
              <a:spcBef>
                <a:spcPts val="0"/>
              </a:spcBef>
              <a:buNone/>
            </a:pPr>
            <a:endParaRPr sz="2400"/>
          </a:p>
        </p:txBody>
      </p:sp>
      <p:pic>
        <p:nvPicPr>
          <p:cNvPr id="169" name="Shape 169"/>
          <p:cNvPicPr preferRelativeResize="0"/>
          <p:nvPr/>
        </p:nvPicPr>
        <p:blipFill>
          <a:blip r:embed="rId3">
            <a:alphaModFix/>
          </a:blip>
          <a:stretch>
            <a:fillRect/>
          </a:stretch>
        </p:blipFill>
        <p:spPr>
          <a:xfrm>
            <a:off x="6400800" y="2190750"/>
            <a:ext cx="2057400" cy="13041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sz="2800" dirty="0"/>
              <a:t>Parts of the Application--Review ahead of time</a:t>
            </a:r>
          </a:p>
        </p:txBody>
      </p:sp>
      <p:sp>
        <p:nvSpPr>
          <p:cNvPr id="175" name="Shape 175"/>
          <p:cNvSpPr txBox="1">
            <a:spLocks noGrp="1"/>
          </p:cNvSpPr>
          <p:nvPr>
            <p:ph type="body" idx="1"/>
          </p:nvPr>
        </p:nvSpPr>
        <p:spPr>
          <a:xfrm>
            <a:off x="311700" y="1276350"/>
            <a:ext cx="8520600" cy="3867150"/>
          </a:xfrm>
          <a:prstGeom prst="rect">
            <a:avLst/>
          </a:prstGeom>
        </p:spPr>
        <p:txBody>
          <a:bodyPr wrap="square" lIns="91425" tIns="91425" rIns="91425" bIns="91425" anchor="t" anchorCtr="0">
            <a:noAutofit/>
          </a:bodyPr>
          <a:lstStyle/>
          <a:p>
            <a:pPr marL="457200" lvl="0" indent="-228600" rtl="0">
              <a:lnSpc>
                <a:spcPct val="100000"/>
              </a:lnSpc>
              <a:spcBef>
                <a:spcPts val="0"/>
              </a:spcBef>
              <a:spcAft>
                <a:spcPts val="0"/>
              </a:spcAft>
              <a:buChar char="❏"/>
            </a:pPr>
            <a:r>
              <a:rPr lang="en" b="1" dirty="0"/>
              <a:t>Enrollment Information</a:t>
            </a:r>
          </a:p>
          <a:p>
            <a:pPr marL="914400" lvl="1" indent="-228600" rtl="0">
              <a:lnSpc>
                <a:spcPct val="100000"/>
              </a:lnSpc>
              <a:spcBef>
                <a:spcPts val="0"/>
              </a:spcBef>
              <a:spcAft>
                <a:spcPts val="0"/>
              </a:spcAft>
              <a:buChar char="❏"/>
            </a:pPr>
            <a:r>
              <a:rPr lang="en" dirty="0"/>
              <a:t>Term (Fall 2018)</a:t>
            </a:r>
          </a:p>
          <a:p>
            <a:pPr marL="914400" lvl="1" indent="-228600" rtl="0">
              <a:lnSpc>
                <a:spcPct val="100000"/>
              </a:lnSpc>
              <a:spcBef>
                <a:spcPts val="0"/>
              </a:spcBef>
              <a:spcAft>
                <a:spcPts val="0"/>
              </a:spcAft>
              <a:buChar char="❏"/>
            </a:pPr>
            <a:r>
              <a:rPr lang="en" dirty="0"/>
              <a:t>Entrance Status (First Time Freshman)</a:t>
            </a:r>
          </a:p>
          <a:p>
            <a:pPr marL="914400" lvl="1" indent="-228600" rtl="0">
              <a:lnSpc>
                <a:spcPct val="100000"/>
              </a:lnSpc>
              <a:spcBef>
                <a:spcPts val="0"/>
              </a:spcBef>
              <a:spcAft>
                <a:spcPts val="0"/>
              </a:spcAft>
              <a:buChar char="❏"/>
            </a:pPr>
            <a:r>
              <a:rPr lang="en" dirty="0"/>
              <a:t>College </a:t>
            </a:r>
            <a:r>
              <a:rPr lang="en" dirty="0" smtClean="0"/>
              <a:t>Major/Program</a:t>
            </a:r>
          </a:p>
          <a:p>
            <a:pPr marL="914400" lvl="1" indent="-228600" rtl="0">
              <a:lnSpc>
                <a:spcPct val="100000"/>
              </a:lnSpc>
              <a:spcBef>
                <a:spcPts val="0"/>
              </a:spcBef>
              <a:spcAft>
                <a:spcPts val="0"/>
              </a:spcAft>
              <a:buNone/>
            </a:pPr>
            <a:endParaRPr lang="en" dirty="0"/>
          </a:p>
          <a:p>
            <a:pPr marL="457200" lvl="0" indent="-228600" rtl="0">
              <a:lnSpc>
                <a:spcPct val="100000"/>
              </a:lnSpc>
              <a:spcBef>
                <a:spcPts val="0"/>
              </a:spcBef>
              <a:spcAft>
                <a:spcPts val="0"/>
              </a:spcAft>
              <a:buChar char="❏"/>
            </a:pPr>
            <a:r>
              <a:rPr lang="en" b="1" dirty="0"/>
              <a:t>Demographics</a:t>
            </a:r>
          </a:p>
          <a:p>
            <a:pPr marL="914400" lvl="1" indent="-228600" rtl="0">
              <a:lnSpc>
                <a:spcPct val="100000"/>
              </a:lnSpc>
              <a:spcBef>
                <a:spcPts val="0"/>
              </a:spcBef>
              <a:spcAft>
                <a:spcPts val="0"/>
              </a:spcAft>
              <a:buChar char="❏"/>
            </a:pPr>
            <a:r>
              <a:rPr lang="en" dirty="0"/>
              <a:t>Name, Address(all)and Phone #</a:t>
            </a:r>
            <a:r>
              <a:rPr lang="en" dirty="0" smtClean="0"/>
              <a:t>’s</a:t>
            </a:r>
          </a:p>
          <a:p>
            <a:pPr marL="914400" lvl="1" indent="-228600" rtl="0">
              <a:lnSpc>
                <a:spcPct val="100000"/>
              </a:lnSpc>
              <a:spcBef>
                <a:spcPts val="0"/>
              </a:spcBef>
              <a:spcAft>
                <a:spcPts val="0"/>
              </a:spcAft>
              <a:buNone/>
            </a:pPr>
            <a:endParaRPr lang="en" dirty="0"/>
          </a:p>
          <a:p>
            <a:pPr marL="457200" lvl="0" indent="-228600" rtl="0">
              <a:lnSpc>
                <a:spcPct val="100000"/>
              </a:lnSpc>
              <a:spcBef>
                <a:spcPts val="0"/>
              </a:spcBef>
              <a:spcAft>
                <a:spcPts val="0"/>
              </a:spcAft>
              <a:buChar char="❏"/>
            </a:pPr>
            <a:r>
              <a:rPr lang="en" b="1" dirty="0"/>
              <a:t>Personal Information</a:t>
            </a:r>
          </a:p>
          <a:p>
            <a:pPr marL="914400" lvl="1" indent="-228600" rtl="0">
              <a:lnSpc>
                <a:spcPct val="100000"/>
              </a:lnSpc>
              <a:spcBef>
                <a:spcPts val="0"/>
              </a:spcBef>
              <a:spcAft>
                <a:spcPts val="0"/>
              </a:spcAft>
              <a:buChar char="❏"/>
            </a:pPr>
            <a:r>
              <a:rPr lang="en" dirty="0"/>
              <a:t>Social Security #-- important to protect</a:t>
            </a:r>
          </a:p>
          <a:p>
            <a:pPr marL="914400" lvl="1" indent="-228600" rtl="0">
              <a:lnSpc>
                <a:spcPct val="100000"/>
              </a:lnSpc>
              <a:spcBef>
                <a:spcPts val="0"/>
              </a:spcBef>
              <a:spcAft>
                <a:spcPts val="0"/>
              </a:spcAft>
              <a:buChar char="❏"/>
            </a:pPr>
            <a:r>
              <a:rPr lang="en" dirty="0"/>
              <a:t>Citizenship</a:t>
            </a:r>
          </a:p>
          <a:p>
            <a:pPr marL="914400" lvl="1" indent="-228600" rtl="0">
              <a:lnSpc>
                <a:spcPct val="100000"/>
              </a:lnSpc>
              <a:spcBef>
                <a:spcPts val="0"/>
              </a:spcBef>
              <a:spcAft>
                <a:spcPts val="0"/>
              </a:spcAft>
              <a:buChar char="❏"/>
            </a:pPr>
            <a:r>
              <a:rPr lang="en" dirty="0"/>
              <a:t>Residency</a:t>
            </a:r>
          </a:p>
          <a:p>
            <a:pPr marL="914400" lvl="1" indent="-228600" rtl="0">
              <a:lnSpc>
                <a:spcPct val="100000"/>
              </a:lnSpc>
              <a:spcBef>
                <a:spcPts val="0"/>
              </a:spcBef>
              <a:spcAft>
                <a:spcPts val="0"/>
              </a:spcAft>
              <a:buChar char="❏"/>
            </a:pPr>
            <a:r>
              <a:rPr lang="en" dirty="0"/>
              <a:t>Military Status</a:t>
            </a:r>
          </a:p>
          <a:p>
            <a:pPr marL="457200" lvl="0" indent="0">
              <a:spcBef>
                <a:spcPts val="0"/>
              </a:spcBef>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b="1" dirty="0"/>
              <a:t>Application Continued</a:t>
            </a:r>
          </a:p>
        </p:txBody>
      </p:sp>
      <p:sp>
        <p:nvSpPr>
          <p:cNvPr id="181" name="Shape 181"/>
          <p:cNvSpPr txBox="1">
            <a:spLocks noGrp="1"/>
          </p:cNvSpPr>
          <p:nvPr>
            <p:ph type="body" idx="1"/>
          </p:nvPr>
        </p:nvSpPr>
        <p:spPr>
          <a:xfrm>
            <a:off x="311700" y="1200150"/>
            <a:ext cx="8520600" cy="3368575"/>
          </a:xfrm>
          <a:prstGeom prst="rect">
            <a:avLst/>
          </a:prstGeom>
        </p:spPr>
        <p:txBody>
          <a:bodyPr wrap="square" lIns="91425" tIns="91425" rIns="91425" bIns="91425" anchor="t" anchorCtr="0">
            <a:noAutofit/>
          </a:bodyPr>
          <a:lstStyle/>
          <a:p>
            <a:pPr marL="457200" lvl="0" indent="-228600" rtl="0">
              <a:spcBef>
                <a:spcPts val="0"/>
              </a:spcBef>
              <a:spcAft>
                <a:spcPts val="0"/>
              </a:spcAft>
              <a:buChar char="❏"/>
            </a:pPr>
            <a:r>
              <a:rPr lang="en" b="1" dirty="0"/>
              <a:t>Conduct/Judicial Information</a:t>
            </a:r>
          </a:p>
          <a:p>
            <a:pPr marL="914400" lvl="1" indent="-228600" rtl="0">
              <a:spcBef>
                <a:spcPts val="0"/>
              </a:spcBef>
              <a:spcAft>
                <a:spcPts val="0"/>
              </a:spcAft>
              <a:buChar char="❏"/>
            </a:pPr>
            <a:r>
              <a:rPr lang="en" dirty="0"/>
              <a:t>Read Carefully</a:t>
            </a:r>
          </a:p>
          <a:p>
            <a:pPr marL="1371600" lvl="2" indent="-228600" rtl="0">
              <a:spcBef>
                <a:spcPts val="0"/>
              </a:spcBef>
              <a:spcAft>
                <a:spcPts val="0"/>
              </a:spcAft>
              <a:buChar char="❏"/>
            </a:pPr>
            <a:r>
              <a:rPr lang="en" sz="1050" b="1" dirty="0">
                <a:solidFill>
                  <a:srgbClr val="333333"/>
                </a:solidFill>
                <a:highlight>
                  <a:srgbClr val="FFFFFF"/>
                </a:highlight>
                <a:latin typeface="Arial"/>
                <a:ea typeface="Arial"/>
                <a:cs typeface="Arial"/>
                <a:sym typeface="Arial"/>
              </a:rPr>
              <a:t>resulted in your probation, suspension, removal, dismissal, or expulsion from the institution?</a:t>
            </a:r>
            <a:r>
              <a:rPr lang="en" sz="1050" b="1" dirty="0">
                <a:solidFill>
                  <a:srgbClr val="FF0000"/>
                </a:solidFill>
                <a:highlight>
                  <a:srgbClr val="FFFFFF"/>
                </a:highlight>
                <a:latin typeface="Arial"/>
                <a:ea typeface="Arial"/>
                <a:cs typeface="Arial"/>
                <a:sym typeface="Arial"/>
              </a:rPr>
              <a:t>*</a:t>
            </a:r>
          </a:p>
          <a:p>
            <a:pPr marL="1371600" lvl="2" indent="-295275" rtl="0">
              <a:spcBef>
                <a:spcPts val="0"/>
              </a:spcBef>
              <a:spcAft>
                <a:spcPts val="0"/>
              </a:spcAft>
              <a:buClr>
                <a:srgbClr val="FF0000"/>
              </a:buClr>
              <a:buSzPct val="95454"/>
              <a:buFont typeface="Arial"/>
              <a:buChar char="❏"/>
            </a:pPr>
            <a:r>
              <a:rPr lang="en" sz="1050" b="1" dirty="0">
                <a:solidFill>
                  <a:srgbClr val="333333"/>
                </a:solidFill>
                <a:highlight>
                  <a:srgbClr val="FFFFFF"/>
                </a:highlight>
                <a:latin typeface="Arial"/>
                <a:ea typeface="Arial"/>
                <a:cs typeface="Arial"/>
                <a:sym typeface="Arial"/>
              </a:rPr>
              <a:t>Have you ever been adjudicated guilty or convicted of a misdemeanor, felony, or other crime? </a:t>
            </a:r>
          </a:p>
          <a:p>
            <a:pPr marL="1828800" lvl="3" indent="-295275" rtl="0">
              <a:spcBef>
                <a:spcPts val="0"/>
              </a:spcBef>
              <a:spcAft>
                <a:spcPts val="0"/>
              </a:spcAft>
              <a:buClr>
                <a:srgbClr val="FF0000"/>
              </a:buClr>
              <a:buSzPct val="95454"/>
              <a:buFont typeface="Arial"/>
              <a:buChar char="❏"/>
            </a:pPr>
            <a:r>
              <a:rPr lang="en" sz="1050" b="1" dirty="0">
                <a:solidFill>
                  <a:srgbClr val="333333"/>
                </a:solidFill>
                <a:highlight>
                  <a:srgbClr val="FFFFFF"/>
                </a:highlight>
                <a:latin typeface="Arial"/>
                <a:ea typeface="Arial"/>
                <a:cs typeface="Arial"/>
                <a:sym typeface="Arial"/>
              </a:rPr>
              <a:t>[Note that you are not required to answer "yes" to this question, or provide an explanation, if the criminal adjudication or conviction has been expunged, sealed, annulled, pardoned, destroyed, erased, impounded, or otherwise ordered by a court to be kept confidential.]</a:t>
            </a:r>
            <a:r>
              <a:rPr lang="en" sz="1050" b="1" dirty="0">
                <a:solidFill>
                  <a:srgbClr val="FF0000"/>
                </a:solidFill>
                <a:highlight>
                  <a:srgbClr val="FFFFFF"/>
                </a:highlight>
                <a:latin typeface="Arial"/>
                <a:ea typeface="Arial"/>
                <a:cs typeface="Arial"/>
                <a:sym typeface="Arial"/>
              </a:rPr>
              <a:t>*</a:t>
            </a:r>
          </a:p>
          <a:p>
            <a:pPr marL="1371600" lvl="2" indent="-295275" rtl="0">
              <a:spcBef>
                <a:spcPts val="0"/>
              </a:spcBef>
              <a:spcAft>
                <a:spcPts val="0"/>
              </a:spcAft>
              <a:buClr>
                <a:srgbClr val="FF0000"/>
              </a:buClr>
              <a:buSzPct val="95454"/>
              <a:buFont typeface="Arial"/>
              <a:buChar char="❏"/>
            </a:pPr>
            <a:r>
              <a:rPr lang="en" sz="1050" b="1" dirty="0">
                <a:solidFill>
                  <a:srgbClr val="333333"/>
                </a:solidFill>
                <a:highlight>
                  <a:srgbClr val="FFFFFF"/>
                </a:highlight>
                <a:latin typeface="Arial"/>
                <a:ea typeface="Arial"/>
                <a:cs typeface="Arial"/>
                <a:sym typeface="Arial"/>
              </a:rPr>
              <a:t>Do you have any criminal charges pending against you?</a:t>
            </a:r>
            <a:r>
              <a:rPr lang="en" sz="1050" b="1" dirty="0">
                <a:solidFill>
                  <a:srgbClr val="FF0000"/>
                </a:solidFill>
                <a:highlight>
                  <a:srgbClr val="FFFFFF"/>
                </a:highlight>
                <a:latin typeface="Arial"/>
                <a:ea typeface="Arial"/>
                <a:cs typeface="Arial"/>
                <a:sym typeface="Arial"/>
              </a:rPr>
              <a:t>*</a:t>
            </a:r>
          </a:p>
          <a:p>
            <a:pPr marL="1371600" lvl="2" indent="-295275" rtl="0">
              <a:spcBef>
                <a:spcPts val="0"/>
              </a:spcBef>
              <a:spcAft>
                <a:spcPts val="0"/>
              </a:spcAft>
              <a:buClr>
                <a:srgbClr val="FF0000"/>
              </a:buClr>
              <a:buSzPct val="95454"/>
              <a:buFont typeface="Arial"/>
              <a:buChar char="❏"/>
            </a:pPr>
            <a:r>
              <a:rPr lang="en" sz="1050" b="1" dirty="0">
                <a:solidFill>
                  <a:srgbClr val="333333"/>
                </a:solidFill>
                <a:highlight>
                  <a:srgbClr val="FFFFFF"/>
                </a:highlight>
                <a:latin typeface="Arial"/>
                <a:ea typeface="Arial"/>
                <a:cs typeface="Arial"/>
                <a:sym typeface="Arial"/>
              </a:rPr>
              <a:t>Have you entered a plea of no contest or nolo contendere, or an Alford plea, to a misdemeanor, felony, or other criminal charge; or received a deferred prosecution or prayer for judgment continued for such a charge; or otherwise accepted responsibility for such a crime?</a:t>
            </a:r>
          </a:p>
          <a:p>
            <a:pPr marL="1371600" lvl="2" indent="-295275" rtl="0">
              <a:spcBef>
                <a:spcPts val="0"/>
              </a:spcBef>
              <a:spcAft>
                <a:spcPts val="0"/>
              </a:spcAft>
              <a:buClr>
                <a:srgbClr val="333333"/>
              </a:buClr>
              <a:buSzPct val="95454"/>
              <a:buFont typeface="Arial"/>
              <a:buChar char="❏"/>
            </a:pPr>
            <a:r>
              <a:rPr lang="en" sz="1050" b="1" dirty="0">
                <a:solidFill>
                  <a:srgbClr val="333333"/>
                </a:solidFill>
                <a:highlight>
                  <a:srgbClr val="FFFFFF"/>
                </a:highlight>
                <a:latin typeface="Arial"/>
                <a:ea typeface="Arial"/>
                <a:cs typeface="Arial"/>
                <a:sym typeface="Arial"/>
              </a:rPr>
              <a:t>have you been out of school for reasons other than routine vacations, disability-related reasons, or school-related activities?</a:t>
            </a:r>
          </a:p>
          <a:p>
            <a:pPr lvl="0">
              <a:spcBef>
                <a:spcPts val="0"/>
              </a:spcBef>
              <a:spcAft>
                <a:spcPts val="0"/>
              </a:spcAft>
              <a:buNone/>
            </a:pPr>
            <a:endParaRPr lang="en" sz="1050" b="1" i="1" dirty="0" smtClean="0">
              <a:solidFill>
                <a:srgbClr val="333333"/>
              </a:solidFill>
              <a:highlight>
                <a:srgbClr val="FFFFFF"/>
              </a:highlight>
              <a:latin typeface="Arial"/>
              <a:ea typeface="Arial"/>
              <a:cs typeface="Arial"/>
              <a:sym typeface="Arial"/>
            </a:endParaRPr>
          </a:p>
          <a:p>
            <a:pPr lvl="0">
              <a:spcBef>
                <a:spcPts val="0"/>
              </a:spcBef>
              <a:spcAft>
                <a:spcPts val="0"/>
              </a:spcAft>
              <a:buNone/>
            </a:pPr>
            <a:endParaRPr lang="en" sz="1050" b="1" i="1" dirty="0" smtClean="0">
              <a:solidFill>
                <a:srgbClr val="333333"/>
              </a:solidFill>
              <a:highlight>
                <a:srgbClr val="FFFFFF"/>
              </a:highlight>
              <a:latin typeface="Arial"/>
              <a:ea typeface="Arial"/>
              <a:cs typeface="Arial"/>
              <a:sym typeface="Arial"/>
            </a:endParaRPr>
          </a:p>
          <a:p>
            <a:pPr lvl="0">
              <a:spcBef>
                <a:spcPts val="0"/>
              </a:spcBef>
              <a:spcAft>
                <a:spcPts val="0"/>
              </a:spcAft>
              <a:buNone/>
            </a:pPr>
            <a:r>
              <a:rPr lang="en" sz="1050" b="1" i="1" dirty="0" smtClean="0">
                <a:solidFill>
                  <a:srgbClr val="333333"/>
                </a:solidFill>
                <a:highlight>
                  <a:srgbClr val="FFFFFF"/>
                </a:highlight>
                <a:latin typeface="Arial"/>
                <a:ea typeface="Arial"/>
                <a:cs typeface="Arial"/>
                <a:sym typeface="Arial"/>
              </a:rPr>
              <a:t>Taken </a:t>
            </a:r>
            <a:r>
              <a:rPr lang="en" sz="1050" b="1" i="1" dirty="0">
                <a:solidFill>
                  <a:srgbClr val="333333"/>
                </a:solidFill>
                <a:highlight>
                  <a:srgbClr val="FFFFFF"/>
                </a:highlight>
                <a:latin typeface="Arial"/>
                <a:ea typeface="Arial"/>
                <a:cs typeface="Arial"/>
                <a:sym typeface="Arial"/>
              </a:rPr>
              <a:t>directly from Appalachian State’s </a:t>
            </a:r>
            <a:r>
              <a:rPr lang="en" sz="1050" b="1" i="1" dirty="0" smtClean="0">
                <a:solidFill>
                  <a:srgbClr val="333333"/>
                </a:solidFill>
                <a:highlight>
                  <a:srgbClr val="FFFFFF"/>
                </a:highlight>
                <a:latin typeface="Arial"/>
                <a:ea typeface="Arial"/>
                <a:cs typeface="Arial"/>
                <a:sym typeface="Arial"/>
              </a:rPr>
              <a:t>application (2017)</a:t>
            </a:r>
            <a:endParaRPr lang="en" sz="1050" b="1" i="1" dirty="0">
              <a:solidFill>
                <a:srgbClr val="333333"/>
              </a:solidFill>
              <a:highlight>
                <a:srgbClr val="FFFFFF"/>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Application Continued: High School Information</a:t>
            </a:r>
          </a:p>
        </p:txBody>
      </p:sp>
      <p:sp>
        <p:nvSpPr>
          <p:cNvPr id="187" name="Shape 187"/>
          <p:cNvSpPr txBox="1">
            <a:spLocks noGrp="1"/>
          </p:cNvSpPr>
          <p:nvPr>
            <p:ph type="body" idx="1"/>
          </p:nvPr>
        </p:nvSpPr>
        <p:spPr>
          <a:xfrm>
            <a:off x="311700" y="1276350"/>
            <a:ext cx="8520600" cy="3292375"/>
          </a:xfrm>
          <a:prstGeom prst="rect">
            <a:avLst/>
          </a:prstGeom>
        </p:spPr>
        <p:txBody>
          <a:bodyPr wrap="square" lIns="91425" tIns="91425" rIns="91425" bIns="91425" anchor="t" anchorCtr="0">
            <a:noAutofit/>
          </a:bodyPr>
          <a:lstStyle/>
          <a:p>
            <a:pPr marL="457200" lvl="0" indent="-228600" rtl="0">
              <a:spcBef>
                <a:spcPts val="0"/>
              </a:spcBef>
              <a:spcAft>
                <a:spcPts val="600"/>
              </a:spcAft>
              <a:buChar char="❏"/>
            </a:pPr>
            <a:r>
              <a:rPr lang="en" b="1" dirty="0"/>
              <a:t>High School Information</a:t>
            </a:r>
          </a:p>
          <a:p>
            <a:pPr marL="914400" lvl="1" indent="-228600" rtl="0">
              <a:spcBef>
                <a:spcPts val="0"/>
              </a:spcBef>
              <a:spcAft>
                <a:spcPts val="600"/>
              </a:spcAft>
              <a:buChar char="❏"/>
            </a:pPr>
            <a:r>
              <a:rPr lang="en" dirty="0"/>
              <a:t>What School (s)</a:t>
            </a:r>
          </a:p>
          <a:p>
            <a:pPr marL="914400" lvl="1" indent="-228600" rtl="0">
              <a:spcBef>
                <a:spcPts val="0"/>
              </a:spcBef>
              <a:spcAft>
                <a:spcPts val="600"/>
              </a:spcAft>
              <a:buChar char="❏"/>
            </a:pPr>
            <a:r>
              <a:rPr lang="en" dirty="0"/>
              <a:t>Graduation Date (June 2018)</a:t>
            </a:r>
          </a:p>
          <a:p>
            <a:pPr marL="914400" lvl="1" indent="-228600" rtl="0">
              <a:spcBef>
                <a:spcPts val="0"/>
              </a:spcBef>
              <a:spcAft>
                <a:spcPts val="600"/>
              </a:spcAft>
              <a:buChar char="❏"/>
            </a:pPr>
            <a:r>
              <a:rPr lang="en" dirty="0"/>
              <a:t>Senior Year Courses </a:t>
            </a:r>
          </a:p>
          <a:p>
            <a:pPr marL="1371600" lvl="2" indent="-228600" rtl="0">
              <a:spcBef>
                <a:spcPts val="0"/>
              </a:spcBef>
              <a:spcAft>
                <a:spcPts val="600"/>
              </a:spcAft>
              <a:buChar char="❏"/>
            </a:pPr>
            <a:r>
              <a:rPr lang="en" dirty="0"/>
              <a:t>Schedule Changes (after submission) </a:t>
            </a:r>
            <a:endParaRPr lang="en" dirty="0" smtClean="0"/>
          </a:p>
          <a:p>
            <a:pPr marL="1371600" lvl="2" indent="-228600" rtl="0">
              <a:spcBef>
                <a:spcPts val="0"/>
              </a:spcBef>
              <a:spcAft>
                <a:spcPts val="600"/>
              </a:spcAft>
              <a:buNone/>
            </a:pPr>
            <a:endParaRPr lang="en" dirty="0"/>
          </a:p>
          <a:p>
            <a:pPr marL="457200" lvl="0" indent="-228600" rtl="0">
              <a:spcBef>
                <a:spcPts val="0"/>
              </a:spcBef>
              <a:spcAft>
                <a:spcPts val="600"/>
              </a:spcAft>
              <a:buChar char="❏"/>
            </a:pPr>
            <a:r>
              <a:rPr lang="en" b="1" dirty="0"/>
              <a:t>College Information</a:t>
            </a:r>
          </a:p>
          <a:p>
            <a:pPr marL="914400" lvl="1" indent="-228600" rtl="0">
              <a:spcBef>
                <a:spcPts val="0"/>
              </a:spcBef>
              <a:spcAft>
                <a:spcPts val="600"/>
              </a:spcAft>
              <a:buChar char="❏"/>
            </a:pPr>
            <a:r>
              <a:rPr lang="en" dirty="0"/>
              <a:t>Includes any community college/college courses</a:t>
            </a:r>
          </a:p>
          <a:p>
            <a:pPr marL="1371600" lvl="2" indent="-228600">
              <a:spcBef>
                <a:spcPts val="0"/>
              </a:spcBef>
              <a:spcAft>
                <a:spcPts val="600"/>
              </a:spcAft>
              <a:buChar char="❏"/>
            </a:pPr>
            <a:r>
              <a:rPr lang="en" dirty="0"/>
              <a:t>Includes our Videography course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Introductions </a:t>
            </a:r>
          </a:p>
        </p:txBody>
      </p:sp>
      <p:sp>
        <p:nvSpPr>
          <p:cNvPr id="69" name="Shape 69"/>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lvl="0" algn="ctr">
              <a:spcBef>
                <a:spcPts val="0"/>
              </a:spcBef>
              <a:buNone/>
            </a:pPr>
            <a:r>
              <a:rPr lang="en" sz="3000" b="1"/>
              <a:t>Last Name Begins with</a:t>
            </a:r>
          </a:p>
          <a:p>
            <a:pPr marL="457200" lvl="0" indent="-419100" rtl="0">
              <a:spcBef>
                <a:spcPts val="0"/>
              </a:spcBef>
              <a:buSzPct val="100000"/>
              <a:buChar char="❏"/>
            </a:pPr>
            <a:r>
              <a:rPr lang="en" sz="3000"/>
              <a:t>A--F Ms. Jessie Hunt</a:t>
            </a:r>
          </a:p>
          <a:p>
            <a:pPr marL="457200" lvl="0" indent="-419100" rtl="0">
              <a:spcBef>
                <a:spcPts val="0"/>
              </a:spcBef>
              <a:buSzPct val="100000"/>
              <a:buChar char="❏"/>
            </a:pPr>
            <a:r>
              <a:rPr lang="en" sz="3000"/>
              <a:t>G--O Mr. Greg Walters</a:t>
            </a:r>
          </a:p>
          <a:p>
            <a:pPr marL="457200" lvl="0" indent="-419100">
              <a:spcBef>
                <a:spcPts val="0"/>
              </a:spcBef>
              <a:buSzPct val="100000"/>
              <a:buChar char="❏"/>
            </a:pPr>
            <a:r>
              <a:rPr lang="en" sz="3000"/>
              <a:t>P--Z Ms. Tammy Havekost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Application Continues...</a:t>
            </a:r>
          </a:p>
        </p:txBody>
      </p:sp>
      <p:sp>
        <p:nvSpPr>
          <p:cNvPr id="193" name="Shape 193"/>
          <p:cNvSpPr txBox="1">
            <a:spLocks noGrp="1"/>
          </p:cNvSpPr>
          <p:nvPr>
            <p:ph type="body" idx="1"/>
          </p:nvPr>
        </p:nvSpPr>
        <p:spPr>
          <a:xfrm>
            <a:off x="311700" y="1352550"/>
            <a:ext cx="8520600" cy="3216175"/>
          </a:xfrm>
          <a:prstGeom prst="rect">
            <a:avLst/>
          </a:prstGeom>
        </p:spPr>
        <p:txBody>
          <a:bodyPr wrap="square" lIns="91425" tIns="91425" rIns="91425" bIns="91425" anchor="t" anchorCtr="0">
            <a:noAutofit/>
          </a:bodyPr>
          <a:lstStyle/>
          <a:p>
            <a:pPr marL="457200" lvl="0" indent="-228600" rtl="0">
              <a:spcBef>
                <a:spcPts val="0"/>
              </a:spcBef>
              <a:spcAft>
                <a:spcPts val="0"/>
              </a:spcAft>
              <a:buChar char="❏"/>
            </a:pPr>
            <a:r>
              <a:rPr lang="en" b="1" dirty="0"/>
              <a:t>Family Information</a:t>
            </a:r>
          </a:p>
          <a:p>
            <a:pPr marL="914400" lvl="1" indent="-228600" rtl="0">
              <a:spcBef>
                <a:spcPts val="0"/>
              </a:spcBef>
              <a:spcAft>
                <a:spcPts val="0"/>
              </a:spcAft>
              <a:buChar char="❏"/>
            </a:pPr>
            <a:r>
              <a:rPr lang="en" b="1" dirty="0"/>
              <a:t>Parent/Guardian Information</a:t>
            </a:r>
          </a:p>
          <a:p>
            <a:pPr marL="1371600" lvl="2" indent="-228600" rtl="0">
              <a:spcBef>
                <a:spcPts val="0"/>
              </a:spcBef>
              <a:spcAft>
                <a:spcPts val="0"/>
              </a:spcAft>
              <a:buChar char="❏"/>
            </a:pPr>
            <a:r>
              <a:rPr lang="en" b="1" dirty="0"/>
              <a:t>Name, citizenship, address, phone numbers, employer, and educational background</a:t>
            </a:r>
          </a:p>
          <a:p>
            <a:pPr marL="1371600" lvl="2" indent="-228600" rtl="0">
              <a:spcBef>
                <a:spcPts val="0"/>
              </a:spcBef>
              <a:spcAft>
                <a:spcPts val="0"/>
              </a:spcAft>
              <a:buChar char="❏"/>
            </a:pPr>
            <a:r>
              <a:rPr lang="en" b="1" dirty="0"/>
              <a:t>Next of Kin--contact </a:t>
            </a:r>
            <a:r>
              <a:rPr lang="en" b="1" dirty="0" smtClean="0"/>
              <a:t>person</a:t>
            </a:r>
          </a:p>
          <a:p>
            <a:pPr marL="1371600" lvl="2" indent="-228600" rtl="0">
              <a:spcBef>
                <a:spcPts val="0"/>
              </a:spcBef>
              <a:spcAft>
                <a:spcPts val="0"/>
              </a:spcAft>
              <a:buNone/>
            </a:pPr>
            <a:endParaRPr lang="en" b="1" dirty="0"/>
          </a:p>
          <a:p>
            <a:pPr marL="457200" lvl="0" indent="-228600" rtl="0">
              <a:spcBef>
                <a:spcPts val="0"/>
              </a:spcBef>
              <a:spcAft>
                <a:spcPts val="0"/>
              </a:spcAft>
              <a:buChar char="❏"/>
            </a:pPr>
            <a:r>
              <a:rPr lang="en" b="1" dirty="0"/>
              <a:t>Campus Specific Information</a:t>
            </a:r>
          </a:p>
          <a:p>
            <a:pPr marL="914400" lvl="1" indent="-228600" rtl="0">
              <a:spcBef>
                <a:spcPts val="0"/>
              </a:spcBef>
              <a:spcAft>
                <a:spcPts val="0"/>
              </a:spcAft>
              <a:buChar char="❏"/>
            </a:pPr>
            <a:r>
              <a:rPr lang="en" dirty="0"/>
              <a:t>Relatives attended or employed by college</a:t>
            </a:r>
          </a:p>
          <a:p>
            <a:pPr marL="914400" lvl="1" indent="-228600" rtl="0">
              <a:spcBef>
                <a:spcPts val="0"/>
              </a:spcBef>
              <a:spcAft>
                <a:spcPts val="0"/>
              </a:spcAft>
              <a:buChar char="❏"/>
            </a:pPr>
            <a:r>
              <a:rPr lang="en" dirty="0"/>
              <a:t>First generation student status (usually defined)</a:t>
            </a:r>
          </a:p>
          <a:p>
            <a:pPr marL="457200" lvl="0" indent="-228600" rtl="0">
              <a:spcBef>
                <a:spcPts val="0"/>
              </a:spcBef>
              <a:spcAft>
                <a:spcPts val="0"/>
              </a:spcAft>
              <a:buChar char="❏"/>
            </a:pPr>
            <a:r>
              <a:rPr lang="en" b="1" dirty="0"/>
              <a:t>Student Statement</a:t>
            </a:r>
          </a:p>
          <a:p>
            <a:pPr marL="914400" lvl="1" indent="-228600" rtl="0">
              <a:spcBef>
                <a:spcPts val="0"/>
              </a:spcBef>
              <a:spcAft>
                <a:spcPts val="0"/>
              </a:spcAft>
              <a:buChar char="❏"/>
            </a:pPr>
            <a:r>
              <a:rPr lang="en" dirty="0"/>
              <a:t>Integrity statement</a:t>
            </a:r>
          </a:p>
          <a:p>
            <a:pPr marL="457200" lvl="0" indent="0">
              <a:spcBef>
                <a:spcPts val="0"/>
              </a:spcBef>
              <a:spcAft>
                <a:spcPts val="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Additional Information</a:t>
            </a:r>
          </a:p>
        </p:txBody>
      </p:sp>
      <p:sp>
        <p:nvSpPr>
          <p:cNvPr id="199" name="Shape 199"/>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marL="457200" lvl="0" indent="-228600" rtl="0">
              <a:spcBef>
                <a:spcPts val="0"/>
              </a:spcBef>
              <a:buChar char="❏"/>
            </a:pPr>
            <a:r>
              <a:rPr lang="en" b="1"/>
              <a:t>Sending Entrance Exam Scores</a:t>
            </a:r>
          </a:p>
          <a:p>
            <a:pPr marL="914400" lvl="1" indent="-228600" rtl="0">
              <a:spcBef>
                <a:spcPts val="0"/>
              </a:spcBef>
              <a:buChar char="❏"/>
            </a:pPr>
            <a:r>
              <a:rPr lang="en"/>
              <a:t>ACT-- </a:t>
            </a:r>
            <a:r>
              <a:rPr lang="en" u="sng">
                <a:solidFill>
                  <a:schemeClr val="hlink"/>
                </a:solidFill>
                <a:hlinkClick r:id="rId3"/>
              </a:rPr>
              <a:t>www.actstudent.org</a:t>
            </a:r>
            <a:r>
              <a:rPr lang="en"/>
              <a:t> Score Report</a:t>
            </a:r>
          </a:p>
          <a:p>
            <a:pPr marL="914400" lvl="1" indent="-228600" rtl="0">
              <a:spcBef>
                <a:spcPts val="0"/>
              </a:spcBef>
              <a:buChar char="❏"/>
            </a:pPr>
            <a:r>
              <a:rPr lang="en"/>
              <a:t>SAT--</a:t>
            </a:r>
            <a:r>
              <a:rPr lang="en" u="sng">
                <a:solidFill>
                  <a:schemeClr val="hlink"/>
                </a:solidFill>
                <a:hlinkClick r:id="rId4"/>
              </a:rPr>
              <a:t>www.collegeboard.org</a:t>
            </a:r>
            <a:r>
              <a:rPr lang="en"/>
              <a:t> Score Report</a:t>
            </a:r>
          </a:p>
          <a:p>
            <a:pPr marL="914400" lvl="1" indent="-228600" rtl="0">
              <a:spcBef>
                <a:spcPts val="0"/>
              </a:spcBef>
              <a:buChar char="❏"/>
            </a:pPr>
            <a:r>
              <a:rPr lang="en"/>
              <a:t>AP Exams--</a:t>
            </a:r>
            <a:r>
              <a:rPr lang="en" u="sng">
                <a:solidFill>
                  <a:schemeClr val="hlink"/>
                </a:solidFill>
                <a:hlinkClick r:id="rId4"/>
              </a:rPr>
              <a:t>www.collegeboard.org</a:t>
            </a:r>
            <a:r>
              <a:rPr lang="en"/>
              <a:t> Score Report</a:t>
            </a:r>
          </a:p>
          <a:p>
            <a:pPr marL="914400" lvl="1" indent="-228600" rtl="0">
              <a:spcBef>
                <a:spcPts val="0"/>
              </a:spcBef>
              <a:buChar char="❏"/>
            </a:pPr>
            <a:r>
              <a:rPr lang="en"/>
              <a:t>IB Exams--follow process given later this year</a:t>
            </a:r>
          </a:p>
          <a:p>
            <a:pPr lvl="0" rtl="0">
              <a:spcBef>
                <a:spcPts val="0"/>
              </a:spcBef>
              <a:buNone/>
            </a:pPr>
            <a:endParaRPr/>
          </a:p>
          <a:p>
            <a:pPr marR="0" lvl="0" algn="l" rtl="0">
              <a:lnSpc>
                <a:spcPct val="115000"/>
              </a:lnSpc>
              <a:spcBef>
                <a:spcPts val="0"/>
              </a:spcBef>
              <a:spcAft>
                <a:spcPts val="1600"/>
              </a:spcAft>
              <a:buNone/>
            </a:pPr>
            <a:endParaRPr/>
          </a:p>
        </p:txBody>
      </p:sp>
      <p:pic>
        <p:nvPicPr>
          <p:cNvPr id="200" name="Shape 200"/>
          <p:cNvPicPr preferRelativeResize="0"/>
          <p:nvPr/>
        </p:nvPicPr>
        <p:blipFill>
          <a:blip r:embed="rId5">
            <a:alphaModFix/>
          </a:blip>
          <a:stretch>
            <a:fillRect/>
          </a:stretch>
        </p:blipFill>
        <p:spPr>
          <a:xfrm>
            <a:off x="6324600" y="1733550"/>
            <a:ext cx="1708474" cy="131117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Sending Transcript </a:t>
            </a:r>
          </a:p>
        </p:txBody>
      </p:sp>
      <p:sp>
        <p:nvSpPr>
          <p:cNvPr id="206" name="Shape 206"/>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marL="457200" lvl="0" indent="-228600" rtl="0">
              <a:spcBef>
                <a:spcPts val="0"/>
              </a:spcBef>
              <a:spcAft>
                <a:spcPts val="0"/>
              </a:spcAft>
              <a:buChar char="❏"/>
            </a:pPr>
            <a:r>
              <a:rPr lang="en" b="1" u="sng" dirty="0"/>
              <a:t>Electronic</a:t>
            </a:r>
            <a:r>
              <a:rPr lang="en" dirty="0"/>
              <a:t>--no fee (request comes from vendor)</a:t>
            </a:r>
          </a:p>
          <a:p>
            <a:pPr marL="914400" lvl="1" indent="-228600" rtl="0">
              <a:spcBef>
                <a:spcPts val="0"/>
              </a:spcBef>
              <a:spcAft>
                <a:spcPts val="0"/>
              </a:spcAft>
              <a:buChar char="❏"/>
            </a:pPr>
            <a:r>
              <a:rPr lang="en" dirty="0"/>
              <a:t>Taken care of by counselor</a:t>
            </a:r>
          </a:p>
          <a:p>
            <a:pPr marL="457200" lvl="0" indent="-228600" rtl="0">
              <a:spcBef>
                <a:spcPts val="0"/>
              </a:spcBef>
              <a:spcAft>
                <a:spcPts val="0"/>
              </a:spcAft>
              <a:buChar char="❏"/>
            </a:pPr>
            <a:r>
              <a:rPr lang="en" b="1" u="sng" dirty="0"/>
              <a:t>CFNC for NC colleges</a:t>
            </a:r>
            <a:r>
              <a:rPr lang="en" dirty="0"/>
              <a:t>--no fee </a:t>
            </a:r>
          </a:p>
          <a:p>
            <a:pPr marL="914400" lvl="1" indent="-228600" rtl="0">
              <a:spcBef>
                <a:spcPts val="0"/>
              </a:spcBef>
              <a:spcAft>
                <a:spcPts val="0"/>
              </a:spcAft>
              <a:buChar char="❏"/>
            </a:pPr>
            <a:r>
              <a:rPr lang="en" dirty="0"/>
              <a:t>Students complete the request through their account</a:t>
            </a:r>
          </a:p>
          <a:p>
            <a:pPr marL="914400" lvl="1" indent="-228600" rtl="0">
              <a:spcBef>
                <a:spcPts val="0"/>
              </a:spcBef>
              <a:spcAft>
                <a:spcPts val="0"/>
              </a:spcAft>
              <a:buChar char="❏"/>
            </a:pPr>
            <a:r>
              <a:rPr lang="en" dirty="0"/>
              <a:t>2-3 business day processing </a:t>
            </a:r>
          </a:p>
          <a:p>
            <a:pPr marL="914400" lvl="1" indent="-228600" rtl="0">
              <a:spcBef>
                <a:spcPts val="0"/>
              </a:spcBef>
              <a:spcAft>
                <a:spcPts val="0"/>
              </a:spcAft>
              <a:buChar char="❏"/>
            </a:pPr>
            <a:r>
              <a:rPr lang="en" dirty="0"/>
              <a:t>Tracking and confirmation tool </a:t>
            </a:r>
          </a:p>
          <a:p>
            <a:pPr marL="457200" lvl="0" indent="-228600" rtl="0">
              <a:spcBef>
                <a:spcPts val="0"/>
              </a:spcBef>
              <a:spcAft>
                <a:spcPts val="0"/>
              </a:spcAft>
              <a:buChar char="❏"/>
            </a:pPr>
            <a:r>
              <a:rPr lang="en" b="1" u="sng" dirty="0"/>
              <a:t>Hard Copy</a:t>
            </a:r>
            <a:r>
              <a:rPr lang="en" dirty="0"/>
              <a:t>-- $5.00 fee</a:t>
            </a:r>
          </a:p>
          <a:p>
            <a:pPr marL="914400" lvl="1" indent="-228600" rtl="0">
              <a:spcBef>
                <a:spcPts val="0"/>
              </a:spcBef>
              <a:spcAft>
                <a:spcPts val="0"/>
              </a:spcAft>
              <a:buChar char="❏"/>
            </a:pPr>
            <a:r>
              <a:rPr lang="en" dirty="0"/>
              <a:t>Complete request form (including parent signature)</a:t>
            </a:r>
          </a:p>
          <a:p>
            <a:pPr marL="914400" lvl="1" indent="-228600" rtl="0">
              <a:spcBef>
                <a:spcPts val="0"/>
              </a:spcBef>
              <a:spcAft>
                <a:spcPts val="0"/>
              </a:spcAft>
              <a:buChar char="❏"/>
            </a:pPr>
            <a:r>
              <a:rPr lang="en" dirty="0"/>
              <a:t>Allow two weeks for processing </a:t>
            </a:r>
          </a:p>
          <a:p>
            <a:pPr marL="914400" lvl="1" indent="-228600">
              <a:spcBef>
                <a:spcPts val="0"/>
              </a:spcBef>
              <a:spcAft>
                <a:spcPts val="0"/>
              </a:spcAft>
              <a:buChar char="❏"/>
            </a:pPr>
            <a:r>
              <a:rPr lang="en" dirty="0"/>
              <a:t>Keep one on hand (scholarships) as it will not change until Feb. 2017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Additional Items</a:t>
            </a:r>
          </a:p>
        </p:txBody>
      </p:sp>
      <p:sp>
        <p:nvSpPr>
          <p:cNvPr id="212" name="Shape 212"/>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marL="457200" lvl="0" indent="-228600" rtl="0">
              <a:spcBef>
                <a:spcPts val="0"/>
              </a:spcBef>
              <a:spcAft>
                <a:spcPts val="0"/>
              </a:spcAft>
              <a:buChar char="❏"/>
            </a:pPr>
            <a:r>
              <a:rPr lang="en" b="1" dirty="0"/>
              <a:t>Personal Statement/Essay </a:t>
            </a:r>
            <a:r>
              <a:rPr lang="en" sz="1400" i="1" dirty="0"/>
              <a:t>(if required) </a:t>
            </a:r>
          </a:p>
          <a:p>
            <a:pPr marL="914400" lvl="1" indent="-228600" rtl="0">
              <a:spcBef>
                <a:spcPts val="0"/>
              </a:spcBef>
              <a:spcAft>
                <a:spcPts val="0"/>
              </a:spcAft>
              <a:buChar char="❏"/>
            </a:pPr>
            <a:r>
              <a:rPr lang="en" dirty="0"/>
              <a:t>“Get to know you” </a:t>
            </a:r>
          </a:p>
          <a:p>
            <a:pPr marL="914400" lvl="1" indent="-228600" rtl="0">
              <a:spcBef>
                <a:spcPts val="0"/>
              </a:spcBef>
              <a:spcAft>
                <a:spcPts val="0"/>
              </a:spcAft>
              <a:buChar char="❏"/>
            </a:pPr>
            <a:r>
              <a:rPr lang="en" dirty="0"/>
              <a:t>Be Genuine </a:t>
            </a:r>
          </a:p>
          <a:p>
            <a:pPr marL="914400" lvl="1" indent="-228600" rtl="0">
              <a:spcBef>
                <a:spcPts val="0"/>
              </a:spcBef>
              <a:spcAft>
                <a:spcPts val="0"/>
              </a:spcAft>
              <a:buChar char="❏"/>
            </a:pPr>
            <a:r>
              <a:rPr lang="en" dirty="0"/>
              <a:t>Answer by experience (anecdotal) not </a:t>
            </a:r>
            <a:r>
              <a:rPr lang="en" dirty="0" smtClean="0"/>
              <a:t>lists</a:t>
            </a:r>
          </a:p>
          <a:p>
            <a:pPr marL="914400" lvl="1" indent="-228600" rtl="0">
              <a:spcBef>
                <a:spcPts val="0"/>
              </a:spcBef>
              <a:spcAft>
                <a:spcPts val="0"/>
              </a:spcAft>
              <a:buNone/>
            </a:pPr>
            <a:endParaRPr lang="en" dirty="0"/>
          </a:p>
          <a:p>
            <a:pPr marL="457200" lvl="0" indent="-228600" rtl="0">
              <a:spcBef>
                <a:spcPts val="0"/>
              </a:spcBef>
              <a:spcAft>
                <a:spcPts val="0"/>
              </a:spcAft>
              <a:buChar char="❏"/>
            </a:pPr>
            <a:r>
              <a:rPr lang="en" b="1" dirty="0"/>
              <a:t>Activities</a:t>
            </a:r>
          </a:p>
          <a:p>
            <a:pPr marL="914400" lvl="1" indent="-228600" rtl="0">
              <a:spcBef>
                <a:spcPts val="0"/>
              </a:spcBef>
              <a:spcAft>
                <a:spcPts val="0"/>
              </a:spcAft>
              <a:buChar char="❏"/>
            </a:pPr>
            <a:r>
              <a:rPr lang="en" dirty="0"/>
              <a:t>Create resume to refer to or upload</a:t>
            </a:r>
          </a:p>
          <a:p>
            <a:pPr marL="457200" lvl="0" indent="-228600" rtl="0">
              <a:spcBef>
                <a:spcPts val="0"/>
              </a:spcBef>
              <a:spcAft>
                <a:spcPts val="0"/>
              </a:spcAft>
              <a:buChar char="❏"/>
            </a:pPr>
            <a:r>
              <a:rPr lang="en" b="1" dirty="0"/>
              <a:t>Letters of Recommendation </a:t>
            </a:r>
            <a:r>
              <a:rPr lang="en" sz="1400" i="1" dirty="0"/>
              <a:t>(if required or accepted) </a:t>
            </a:r>
          </a:p>
          <a:p>
            <a:pPr marL="914400" lvl="1" indent="-228600" rtl="0">
              <a:spcBef>
                <a:spcPts val="0"/>
              </a:spcBef>
              <a:spcAft>
                <a:spcPts val="0"/>
              </a:spcAft>
              <a:buChar char="❏"/>
            </a:pPr>
            <a:r>
              <a:rPr lang="en" dirty="0"/>
              <a:t>Choose a person that knows you best</a:t>
            </a:r>
          </a:p>
          <a:p>
            <a:pPr marL="914400" lvl="1" indent="-228600">
              <a:spcBef>
                <a:spcPts val="0"/>
              </a:spcBef>
              <a:spcAft>
                <a:spcPts val="0"/>
              </a:spcAft>
              <a:buChar char="❏"/>
            </a:pPr>
            <a:r>
              <a:rPr lang="en" dirty="0"/>
              <a:t>Ask in person, give submission information and deadline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Residency Determination for NC</a:t>
            </a:r>
          </a:p>
        </p:txBody>
      </p:sp>
      <p:sp>
        <p:nvSpPr>
          <p:cNvPr id="218" name="Shape 218"/>
          <p:cNvSpPr txBox="1">
            <a:spLocks noGrp="1"/>
          </p:cNvSpPr>
          <p:nvPr>
            <p:ph type="body" idx="1"/>
          </p:nvPr>
        </p:nvSpPr>
        <p:spPr>
          <a:xfrm>
            <a:off x="311700" y="1468825"/>
            <a:ext cx="3999900" cy="3099900"/>
          </a:xfrm>
          <a:prstGeom prst="rect">
            <a:avLst/>
          </a:prstGeom>
        </p:spPr>
        <p:txBody>
          <a:bodyPr wrap="square" lIns="91425" tIns="91425" rIns="91425" bIns="91425" anchor="t" anchorCtr="0">
            <a:noAutofit/>
          </a:bodyPr>
          <a:lstStyle/>
          <a:p>
            <a:pPr lvl="0" algn="ctr" rtl="0">
              <a:spcBef>
                <a:spcPts val="0"/>
              </a:spcBef>
              <a:buNone/>
            </a:pPr>
            <a:r>
              <a:rPr lang="en" sz="1800" b="1"/>
              <a:t>Log in to CFNC</a:t>
            </a:r>
          </a:p>
          <a:p>
            <a:pPr lvl="0" algn="ctr">
              <a:spcBef>
                <a:spcPts val="0"/>
              </a:spcBef>
              <a:buNone/>
            </a:pPr>
            <a:endParaRPr sz="1800" b="1"/>
          </a:p>
          <a:p>
            <a:pPr lvl="0">
              <a:spcBef>
                <a:spcPts val="0"/>
              </a:spcBef>
              <a:buNone/>
            </a:pPr>
            <a:r>
              <a:rPr lang="en" b="1"/>
              <a:t> </a:t>
            </a:r>
          </a:p>
        </p:txBody>
      </p:sp>
      <p:sp>
        <p:nvSpPr>
          <p:cNvPr id="219" name="Shape 219"/>
          <p:cNvSpPr txBox="1">
            <a:spLocks noGrp="1"/>
          </p:cNvSpPr>
          <p:nvPr>
            <p:ph type="body" idx="2"/>
          </p:nvPr>
        </p:nvSpPr>
        <p:spPr>
          <a:xfrm>
            <a:off x="4670175" y="1468825"/>
            <a:ext cx="4162200" cy="3099900"/>
          </a:xfrm>
          <a:prstGeom prst="rect">
            <a:avLst/>
          </a:prstGeom>
        </p:spPr>
        <p:txBody>
          <a:bodyPr wrap="square" lIns="91425" tIns="91425" rIns="91425" bIns="91425" anchor="t" anchorCtr="0">
            <a:noAutofit/>
          </a:bodyPr>
          <a:lstStyle/>
          <a:p>
            <a:pPr lvl="0" algn="ctr" rtl="0">
              <a:spcBef>
                <a:spcPts val="0"/>
              </a:spcBef>
              <a:buNone/>
            </a:pPr>
            <a:r>
              <a:rPr lang="en" sz="1800" b="1"/>
              <a:t>NC Residency Determination</a:t>
            </a:r>
          </a:p>
          <a:p>
            <a:pPr lvl="0" algn="ctr" rtl="0">
              <a:spcBef>
                <a:spcPts val="0"/>
              </a:spcBef>
              <a:buNone/>
            </a:pPr>
            <a:endParaRPr sz="1800" b="1"/>
          </a:p>
          <a:p>
            <a:pPr lvl="0" algn="ctr" rtl="0">
              <a:spcBef>
                <a:spcPts val="0"/>
              </a:spcBef>
              <a:buNone/>
            </a:pPr>
            <a:endParaRPr sz="1800" b="1"/>
          </a:p>
          <a:p>
            <a:pPr lvl="0" algn="ctr" rtl="0">
              <a:spcBef>
                <a:spcPts val="0"/>
              </a:spcBef>
              <a:buNone/>
            </a:pPr>
            <a:endParaRPr sz="1800" b="1"/>
          </a:p>
          <a:p>
            <a:pPr lvl="0" algn="ctr" rtl="0">
              <a:spcBef>
                <a:spcPts val="0"/>
              </a:spcBef>
              <a:buNone/>
            </a:pPr>
            <a:endParaRPr sz="1800" b="1"/>
          </a:p>
          <a:p>
            <a:pPr lvl="0" algn="ctr" rtl="0">
              <a:spcBef>
                <a:spcPts val="0"/>
              </a:spcBef>
              <a:buNone/>
            </a:pPr>
            <a:r>
              <a:rPr lang="en" sz="1200" b="1" u="sng">
                <a:solidFill>
                  <a:schemeClr val="hlink"/>
                </a:solidFill>
                <a:hlinkClick r:id="rId3"/>
              </a:rPr>
              <a:t>https://ncresidency.cfnc.org/residencyInfo/</a:t>
            </a:r>
          </a:p>
          <a:p>
            <a:pPr lvl="0" algn="ctr" rtl="0">
              <a:spcBef>
                <a:spcPts val="0"/>
              </a:spcBef>
              <a:buNone/>
            </a:pPr>
            <a:endParaRPr sz="1800" b="1"/>
          </a:p>
          <a:p>
            <a:pPr lvl="0" algn="ctr">
              <a:spcBef>
                <a:spcPts val="0"/>
              </a:spcBef>
              <a:buNone/>
            </a:pPr>
            <a:endParaRPr b="1"/>
          </a:p>
        </p:txBody>
      </p:sp>
      <p:pic>
        <p:nvPicPr>
          <p:cNvPr id="220" name="Shape 220"/>
          <p:cNvPicPr preferRelativeResize="0"/>
          <p:nvPr/>
        </p:nvPicPr>
        <p:blipFill>
          <a:blip r:embed="rId4">
            <a:alphaModFix/>
          </a:blip>
          <a:stretch>
            <a:fillRect/>
          </a:stretch>
        </p:blipFill>
        <p:spPr>
          <a:xfrm>
            <a:off x="1360650" y="1947722"/>
            <a:ext cx="2257425" cy="2620999"/>
          </a:xfrm>
          <a:prstGeom prst="rect">
            <a:avLst/>
          </a:prstGeom>
          <a:noFill/>
          <a:ln>
            <a:noFill/>
          </a:ln>
        </p:spPr>
      </p:pic>
      <p:pic>
        <p:nvPicPr>
          <p:cNvPr id="221" name="Shape 221"/>
          <p:cNvPicPr preferRelativeResize="0"/>
          <p:nvPr/>
        </p:nvPicPr>
        <p:blipFill>
          <a:blip r:embed="rId5">
            <a:alphaModFix/>
          </a:blip>
          <a:stretch>
            <a:fillRect/>
          </a:stretch>
        </p:blipFill>
        <p:spPr>
          <a:xfrm>
            <a:off x="5401849" y="2104312"/>
            <a:ext cx="2860999" cy="1828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b="1" dirty="0"/>
              <a:t>Payment </a:t>
            </a:r>
            <a:r>
              <a:rPr lang="en" dirty="0"/>
              <a:t> </a:t>
            </a:r>
          </a:p>
        </p:txBody>
      </p:sp>
      <p:sp>
        <p:nvSpPr>
          <p:cNvPr id="227" name="Shape 227"/>
          <p:cNvSpPr txBox="1">
            <a:spLocks noGrp="1"/>
          </p:cNvSpPr>
          <p:nvPr>
            <p:ph type="body" idx="1"/>
          </p:nvPr>
        </p:nvSpPr>
        <p:spPr>
          <a:xfrm>
            <a:off x="311700" y="1352550"/>
            <a:ext cx="8520600" cy="3353425"/>
          </a:xfrm>
          <a:prstGeom prst="rect">
            <a:avLst/>
          </a:prstGeom>
        </p:spPr>
        <p:txBody>
          <a:bodyPr wrap="square" lIns="91425" tIns="91425" rIns="91425" bIns="91425" anchor="t" anchorCtr="0">
            <a:noAutofit/>
          </a:bodyPr>
          <a:lstStyle/>
          <a:p>
            <a:pPr marL="457200" lvl="0" indent="-381000" rtl="0">
              <a:spcBef>
                <a:spcPts val="0"/>
              </a:spcBef>
              <a:buSzPct val="100000"/>
              <a:buChar char="❏"/>
            </a:pPr>
            <a:r>
              <a:rPr lang="en" sz="2400" b="1" dirty="0"/>
              <a:t>Application fee </a:t>
            </a:r>
            <a:r>
              <a:rPr lang="en" sz="2400" dirty="0"/>
              <a:t>(varies)</a:t>
            </a:r>
          </a:p>
          <a:p>
            <a:pPr marL="914400" lvl="1" indent="-342900" rtl="0">
              <a:spcBef>
                <a:spcPts val="0"/>
              </a:spcBef>
              <a:buSzPct val="100000"/>
              <a:buChar char="❏"/>
            </a:pPr>
            <a:r>
              <a:rPr lang="en" sz="1800" dirty="0"/>
              <a:t>Follow college instructions</a:t>
            </a:r>
          </a:p>
          <a:p>
            <a:pPr marL="914400" lvl="1" indent="-342900" rtl="0">
              <a:spcBef>
                <a:spcPts val="0"/>
              </a:spcBef>
              <a:spcAft>
                <a:spcPts val="0"/>
              </a:spcAft>
              <a:buSzPct val="100000"/>
              <a:buChar char="❏"/>
            </a:pPr>
            <a:r>
              <a:rPr lang="en" sz="1800" u="sng" dirty="0"/>
              <a:t>NOTE</a:t>
            </a:r>
            <a:r>
              <a:rPr lang="en" sz="1800" dirty="0"/>
              <a:t>: </a:t>
            </a:r>
            <a:r>
              <a:rPr lang="en" sz="1800" i="1" dirty="0"/>
              <a:t>if you used a fee waiver for SAT, you are eligible for 4 college application fee waivers. According to College Board you should</a:t>
            </a:r>
          </a:p>
          <a:p>
            <a:pPr marL="457200" lvl="0" indent="0" rtl="0">
              <a:spcBef>
                <a:spcPts val="0"/>
              </a:spcBef>
              <a:spcAft>
                <a:spcPts val="0"/>
              </a:spcAft>
              <a:buNone/>
            </a:pPr>
            <a:r>
              <a:rPr lang="en" i="1" dirty="0"/>
              <a:t>          Receive them in the mail </a:t>
            </a:r>
          </a:p>
          <a:p>
            <a:pPr lvl="0">
              <a:spcBef>
                <a:spcPts val="0"/>
              </a:spcBef>
              <a:buNone/>
            </a:pPr>
            <a:endParaRPr i="1" dirty="0"/>
          </a:p>
        </p:txBody>
      </p:sp>
      <p:pic>
        <p:nvPicPr>
          <p:cNvPr id="228" name="Shape 228"/>
          <p:cNvPicPr preferRelativeResize="0"/>
          <p:nvPr/>
        </p:nvPicPr>
        <p:blipFill>
          <a:blip r:embed="rId3">
            <a:alphaModFix/>
          </a:blip>
          <a:stretch>
            <a:fillRect/>
          </a:stretch>
        </p:blipFill>
        <p:spPr>
          <a:xfrm>
            <a:off x="7086600" y="3333750"/>
            <a:ext cx="1337350" cy="147092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Did you know? NC Promise begins Fall 2018 </a:t>
            </a:r>
            <a:endParaRPr lang="en-US" dirty="0"/>
          </a:p>
        </p:txBody>
      </p:sp>
      <p:sp>
        <p:nvSpPr>
          <p:cNvPr id="3" name="Text Placeholder 2"/>
          <p:cNvSpPr>
            <a:spLocks noGrp="1"/>
          </p:cNvSpPr>
          <p:nvPr>
            <p:ph type="body" idx="1"/>
          </p:nvPr>
        </p:nvSpPr>
        <p:spPr>
          <a:xfrm>
            <a:off x="311700" y="1276350"/>
            <a:ext cx="8520600" cy="3292375"/>
          </a:xfrm>
        </p:spPr>
        <p:txBody>
          <a:bodyPr/>
          <a:lstStyle/>
          <a:p>
            <a:pPr>
              <a:lnSpc>
                <a:spcPct val="100000"/>
              </a:lnSpc>
            </a:pPr>
            <a:r>
              <a:rPr lang="en-US" sz="1400" b="1" dirty="0" smtClean="0"/>
              <a:t>$500 Tuition per semester to attend: Western Carolina, UNC Pembroke or Elizabeth City </a:t>
            </a:r>
            <a:r>
              <a:rPr lang="en-US" sz="1400" b="1" dirty="0" smtClean="0"/>
              <a:t>State</a:t>
            </a:r>
            <a:r>
              <a:rPr lang="en-US" sz="1400" dirty="0" smtClean="0"/>
              <a:t/>
            </a:r>
            <a:br>
              <a:rPr lang="en-US" sz="1400" dirty="0" smtClean="0"/>
            </a:br>
            <a:r>
              <a:rPr lang="en-US" sz="1400" dirty="0" smtClean="0"/>
              <a:t>The North Carolina Promise Tuition Plan is a program of the State of North Carolina established with the intent of increasing access to a quality university education through the University of North Carolina system. Beginning Fall 2018, NC Promise will dramatically reduce student costs at three UNC system campuses: </a:t>
            </a:r>
            <a:r>
              <a:rPr lang="en-US" sz="1400" b="1" u="sng" dirty="0" smtClean="0"/>
              <a:t>Western Carolina University, the University of North Carolina at Pembroke, and Elizabeth City Stat</a:t>
            </a:r>
            <a:r>
              <a:rPr lang="en-US" sz="1400" dirty="0" smtClean="0"/>
              <a:t>e University.</a:t>
            </a:r>
          </a:p>
          <a:p>
            <a:pPr>
              <a:lnSpc>
                <a:spcPct val="100000"/>
              </a:lnSpc>
            </a:pPr>
            <a:r>
              <a:rPr lang="en-US" sz="1400" dirty="0" smtClean="0"/>
              <a:t>Campus-related fees for students and on-campus residency costs will not drop, so it is important for parents and students to understand the full cost of attendance.</a:t>
            </a:r>
          </a:p>
          <a:p>
            <a:pPr>
              <a:lnSpc>
                <a:spcPct val="100000"/>
              </a:lnSpc>
            </a:pPr>
            <a:r>
              <a:rPr lang="en-US" sz="1400" b="1" dirty="0" smtClean="0"/>
              <a:t>Trying to reduce your costs...consider this option. </a:t>
            </a:r>
            <a:endParaRPr lang="en-US" sz="1400" dirty="0" smtClean="0"/>
          </a:p>
          <a:p>
            <a:pPr>
              <a:buNone/>
            </a:pPr>
            <a:r>
              <a:rPr lang="en-US" dirty="0" smtClean="0"/>
              <a:t/>
            </a:r>
            <a:br>
              <a:rPr lang="en-US" dirty="0" smtClean="0"/>
            </a:br>
            <a:endParaRPr lang="en-US" dirty="0"/>
          </a:p>
        </p:txBody>
      </p:sp>
      <p:sp>
        <p:nvSpPr>
          <p:cNvPr id="4" name="Rectangle 3"/>
          <p:cNvSpPr/>
          <p:nvPr/>
        </p:nvSpPr>
        <p:spPr>
          <a:xfrm>
            <a:off x="4454820" y="2417862"/>
            <a:ext cx="234360" cy="307777"/>
          </a:xfrm>
          <a:prstGeom prst="rect">
            <a:avLst/>
          </a:prstGeom>
        </p:spPr>
        <p:txBody>
          <a:bodyPr wrap="none">
            <a:spAutoFit/>
          </a:bodyPr>
          <a:lstStyle/>
          <a:p>
            <a:r>
              <a:rPr lang="en-US" dirty="0" smtClean="0"/>
              <a:t>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SUBMIT	</a:t>
            </a:r>
          </a:p>
        </p:txBody>
      </p:sp>
      <p:sp>
        <p:nvSpPr>
          <p:cNvPr id="234" name="Shape 234"/>
          <p:cNvSpPr txBox="1">
            <a:spLocks noGrp="1"/>
          </p:cNvSpPr>
          <p:nvPr>
            <p:ph type="body" idx="1"/>
          </p:nvPr>
        </p:nvSpPr>
        <p:spPr>
          <a:xfrm>
            <a:off x="311700" y="1468825"/>
            <a:ext cx="8520600" cy="3443400"/>
          </a:xfrm>
          <a:prstGeom prst="rect">
            <a:avLst/>
          </a:prstGeom>
        </p:spPr>
        <p:txBody>
          <a:bodyPr wrap="square" lIns="91425" tIns="91425" rIns="91425" bIns="91425" anchor="t" anchorCtr="0">
            <a:noAutofit/>
          </a:bodyPr>
          <a:lstStyle/>
          <a:p>
            <a:pPr marL="457200" lvl="0" indent="-228600" rtl="0">
              <a:spcBef>
                <a:spcPts val="0"/>
              </a:spcBef>
              <a:buChar char="❖"/>
            </a:pPr>
            <a:r>
              <a:rPr lang="en"/>
              <a:t>Meet application deadlines</a:t>
            </a:r>
          </a:p>
          <a:p>
            <a:pPr marL="457200" lvl="0" indent="-228600" rtl="0">
              <a:lnSpc>
                <a:spcPct val="100000"/>
              </a:lnSpc>
              <a:spcBef>
                <a:spcPts val="0"/>
              </a:spcBef>
              <a:spcAft>
                <a:spcPts val="0"/>
              </a:spcAft>
              <a:buChar char="❖"/>
            </a:pPr>
            <a:r>
              <a:rPr lang="en"/>
              <a:t>Don’t be afraid...all the</a:t>
            </a:r>
          </a:p>
          <a:p>
            <a:pPr lvl="0" rtl="0">
              <a:lnSpc>
                <a:spcPct val="100000"/>
              </a:lnSpc>
              <a:spcBef>
                <a:spcPts val="0"/>
              </a:spcBef>
              <a:spcAft>
                <a:spcPts val="0"/>
              </a:spcAft>
              <a:buNone/>
            </a:pPr>
            <a:r>
              <a:rPr lang="en"/>
              <a:t>     work has already been </a:t>
            </a:r>
          </a:p>
          <a:p>
            <a:pPr lvl="0" rtl="0">
              <a:lnSpc>
                <a:spcPct val="100000"/>
              </a:lnSpc>
              <a:spcBef>
                <a:spcPts val="0"/>
              </a:spcBef>
              <a:spcAft>
                <a:spcPts val="0"/>
              </a:spcAft>
              <a:buNone/>
            </a:pPr>
            <a:r>
              <a:rPr lang="en"/>
              <a:t>     done...no need to put</a:t>
            </a:r>
          </a:p>
          <a:p>
            <a:pPr lvl="0" rtl="0">
              <a:lnSpc>
                <a:spcPct val="100000"/>
              </a:lnSpc>
              <a:spcBef>
                <a:spcPts val="0"/>
              </a:spcBef>
              <a:spcAft>
                <a:spcPts val="0"/>
              </a:spcAft>
              <a:buNone/>
            </a:pPr>
            <a:r>
              <a:rPr lang="en"/>
              <a:t>     it off</a:t>
            </a:r>
          </a:p>
          <a:p>
            <a:pPr lvl="0" rtl="0">
              <a:lnSpc>
                <a:spcPct val="100000"/>
              </a:lnSpc>
              <a:spcBef>
                <a:spcPts val="0"/>
              </a:spcBef>
              <a:spcAft>
                <a:spcPts val="0"/>
              </a:spcAft>
              <a:buNone/>
            </a:pPr>
            <a:endParaRPr/>
          </a:p>
          <a:p>
            <a:pPr marL="457200" lvl="0" indent="-228600" rtl="0">
              <a:lnSpc>
                <a:spcPct val="100000"/>
              </a:lnSpc>
              <a:spcBef>
                <a:spcPts val="0"/>
              </a:spcBef>
              <a:spcAft>
                <a:spcPts val="0"/>
              </a:spcAft>
              <a:buChar char="❖"/>
            </a:pPr>
            <a:r>
              <a:rPr lang="en" b="1"/>
              <a:t>Celebrate</a:t>
            </a:r>
          </a:p>
          <a:p>
            <a:pPr lvl="0" rtl="0">
              <a:lnSpc>
                <a:spcPct val="100000"/>
              </a:lnSpc>
              <a:spcBef>
                <a:spcPts val="0"/>
              </a:spcBef>
              <a:spcAft>
                <a:spcPts val="0"/>
              </a:spcAft>
              <a:buNone/>
            </a:pPr>
            <a:endParaRPr b="1"/>
          </a:p>
          <a:p>
            <a:pPr lvl="0" rtl="0">
              <a:lnSpc>
                <a:spcPct val="100000"/>
              </a:lnSpc>
              <a:spcBef>
                <a:spcPts val="0"/>
              </a:spcBef>
              <a:spcAft>
                <a:spcPts val="0"/>
              </a:spcAft>
              <a:buNone/>
            </a:pPr>
            <a:endParaRPr b="1"/>
          </a:p>
          <a:p>
            <a:pPr lvl="0">
              <a:spcBef>
                <a:spcPts val="0"/>
              </a:spcBef>
              <a:buNone/>
            </a:pPr>
            <a:endParaRPr/>
          </a:p>
        </p:txBody>
      </p:sp>
      <p:pic>
        <p:nvPicPr>
          <p:cNvPr id="235" name="Shape 235"/>
          <p:cNvPicPr preferRelativeResize="0"/>
          <p:nvPr/>
        </p:nvPicPr>
        <p:blipFill>
          <a:blip r:embed="rId3">
            <a:alphaModFix/>
          </a:blip>
          <a:stretch>
            <a:fillRect/>
          </a:stretch>
        </p:blipFill>
        <p:spPr>
          <a:xfrm>
            <a:off x="5555975" y="1549487"/>
            <a:ext cx="2095500" cy="2181225"/>
          </a:xfrm>
          <a:prstGeom prst="rect">
            <a:avLst/>
          </a:prstGeom>
          <a:noFill/>
          <a:ln>
            <a:noFill/>
          </a:ln>
        </p:spPr>
      </p:pic>
      <p:pic>
        <p:nvPicPr>
          <p:cNvPr id="236" name="Shape 236"/>
          <p:cNvPicPr preferRelativeResize="0"/>
          <p:nvPr/>
        </p:nvPicPr>
        <p:blipFill>
          <a:blip r:embed="rId4">
            <a:alphaModFix/>
          </a:blip>
          <a:stretch>
            <a:fillRect/>
          </a:stretch>
        </p:blipFill>
        <p:spPr>
          <a:xfrm>
            <a:off x="2286000" y="3638550"/>
            <a:ext cx="1577825" cy="1110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Questions about Application Submission</a:t>
            </a:r>
          </a:p>
        </p:txBody>
      </p:sp>
      <p:sp>
        <p:nvSpPr>
          <p:cNvPr id="242" name="Shape 242"/>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lvl="0">
              <a:spcBef>
                <a:spcPts val="0"/>
              </a:spcBef>
              <a:buNone/>
            </a:pPr>
            <a:endParaRPr/>
          </a:p>
        </p:txBody>
      </p:sp>
      <p:pic>
        <p:nvPicPr>
          <p:cNvPr id="243" name="Shape 243"/>
          <p:cNvPicPr preferRelativeResize="0"/>
          <p:nvPr/>
        </p:nvPicPr>
        <p:blipFill>
          <a:blip r:embed="rId3">
            <a:alphaModFix/>
          </a:blip>
          <a:stretch>
            <a:fillRect/>
          </a:stretch>
        </p:blipFill>
        <p:spPr>
          <a:xfrm>
            <a:off x="548974" y="1623687"/>
            <a:ext cx="7823100" cy="27901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What happens next?</a:t>
            </a:r>
          </a:p>
        </p:txBody>
      </p:sp>
      <p:sp>
        <p:nvSpPr>
          <p:cNvPr id="249" name="Shape 249"/>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marL="457200" lvl="0" indent="-228600" rtl="0">
              <a:spcBef>
                <a:spcPts val="0"/>
              </a:spcBef>
              <a:buChar char="❖"/>
            </a:pPr>
            <a:r>
              <a:rPr lang="en"/>
              <a:t>Admissions reviews the application for completeness</a:t>
            </a:r>
          </a:p>
          <a:p>
            <a:pPr marL="914400" lvl="1" indent="-228600" rtl="0">
              <a:spcBef>
                <a:spcPts val="0"/>
              </a:spcBef>
              <a:buChar char="➢"/>
            </a:pPr>
            <a:r>
              <a:rPr lang="en"/>
              <a:t>Missing item notification</a:t>
            </a:r>
          </a:p>
          <a:p>
            <a:pPr marL="914400" lvl="1" indent="-228600" rtl="0">
              <a:spcBef>
                <a:spcPts val="0"/>
              </a:spcBef>
              <a:buChar char="➢"/>
            </a:pPr>
            <a:r>
              <a:rPr lang="en"/>
              <a:t>Student follow up</a:t>
            </a:r>
          </a:p>
          <a:p>
            <a:pPr lvl="0" rtl="0">
              <a:spcBef>
                <a:spcPts val="0"/>
              </a:spcBef>
              <a:buNone/>
            </a:pPr>
            <a:endParaRPr/>
          </a:p>
          <a:p>
            <a:pPr marL="457200" lvl="0" indent="-228600" rtl="0">
              <a:spcBef>
                <a:spcPts val="0"/>
              </a:spcBef>
              <a:buChar char="❖"/>
            </a:pPr>
            <a:r>
              <a:rPr lang="en" b="1"/>
              <a:t>Committee Decision</a:t>
            </a:r>
          </a:p>
          <a:p>
            <a:pPr marL="457200" lvl="0" indent="0">
              <a:spcBef>
                <a:spcPts val="0"/>
              </a:spcBef>
              <a:buNone/>
            </a:pPr>
            <a:endParaRPr u="sng"/>
          </a:p>
        </p:txBody>
      </p:sp>
      <p:pic>
        <p:nvPicPr>
          <p:cNvPr id="250" name="Shape 250"/>
          <p:cNvPicPr preferRelativeResize="0"/>
          <p:nvPr/>
        </p:nvPicPr>
        <p:blipFill>
          <a:blip r:embed="rId3">
            <a:alphaModFix/>
          </a:blip>
          <a:stretch>
            <a:fillRect/>
          </a:stretch>
        </p:blipFill>
        <p:spPr>
          <a:xfrm>
            <a:off x="3781937" y="3139650"/>
            <a:ext cx="3514725" cy="1295400"/>
          </a:xfrm>
          <a:prstGeom prst="rect">
            <a:avLst/>
          </a:prstGeom>
          <a:noFill/>
          <a:ln>
            <a:noFill/>
          </a:ln>
        </p:spPr>
      </p:pic>
      <p:pic>
        <p:nvPicPr>
          <p:cNvPr id="251" name="Shape 251"/>
          <p:cNvPicPr preferRelativeResize="0"/>
          <p:nvPr/>
        </p:nvPicPr>
        <p:blipFill>
          <a:blip r:embed="rId4">
            <a:alphaModFix/>
          </a:blip>
          <a:stretch>
            <a:fillRect/>
          </a:stretch>
        </p:blipFill>
        <p:spPr>
          <a:xfrm>
            <a:off x="5587775" y="1975675"/>
            <a:ext cx="2952750" cy="1543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Session Overview</a:t>
            </a:r>
          </a:p>
        </p:txBody>
      </p:sp>
      <p:sp>
        <p:nvSpPr>
          <p:cNvPr id="75" name="Shape 75"/>
          <p:cNvSpPr txBox="1">
            <a:spLocks noGrp="1"/>
          </p:cNvSpPr>
          <p:nvPr>
            <p:ph type="body" idx="1"/>
          </p:nvPr>
        </p:nvSpPr>
        <p:spPr>
          <a:xfrm>
            <a:off x="311700" y="1123950"/>
            <a:ext cx="8520600" cy="3444850"/>
          </a:xfrm>
          <a:prstGeom prst="rect">
            <a:avLst/>
          </a:prstGeom>
        </p:spPr>
        <p:txBody>
          <a:bodyPr wrap="square" lIns="91425" tIns="91425" rIns="91425" bIns="91425" anchor="t" anchorCtr="0">
            <a:noAutofit/>
          </a:bodyPr>
          <a:lstStyle/>
          <a:p>
            <a:pPr marL="457200" lvl="0" indent="-228600" rtl="0">
              <a:spcBef>
                <a:spcPts val="0"/>
              </a:spcBef>
              <a:buChar char="❏"/>
            </a:pPr>
            <a:r>
              <a:rPr lang="en" dirty="0"/>
              <a:t>Graduation--Begin with the End </a:t>
            </a:r>
          </a:p>
          <a:p>
            <a:pPr marL="457200" lvl="0" indent="-228600" rtl="0">
              <a:spcBef>
                <a:spcPts val="0"/>
              </a:spcBef>
              <a:buChar char="❏"/>
            </a:pPr>
            <a:r>
              <a:rPr lang="en" dirty="0"/>
              <a:t>Senior Year Timeline &amp; Preparation </a:t>
            </a:r>
          </a:p>
          <a:p>
            <a:pPr marL="457200" lvl="0" indent="-228600" rtl="0">
              <a:spcBef>
                <a:spcPts val="0"/>
              </a:spcBef>
              <a:buChar char="❏"/>
            </a:pPr>
            <a:r>
              <a:rPr lang="en" dirty="0"/>
              <a:t>Consideration &amp; Expectations for senior year</a:t>
            </a:r>
          </a:p>
          <a:p>
            <a:pPr marL="457200" lvl="0" indent="-228600" rtl="0">
              <a:spcBef>
                <a:spcPts val="0"/>
              </a:spcBef>
              <a:buChar char="❏"/>
            </a:pPr>
            <a:r>
              <a:rPr lang="en" dirty="0"/>
              <a:t>Review college application process</a:t>
            </a:r>
          </a:p>
          <a:p>
            <a:pPr marL="457200" lvl="0" indent="-228600" rtl="0">
              <a:spcBef>
                <a:spcPts val="0"/>
              </a:spcBef>
              <a:buChar char="❏"/>
            </a:pPr>
            <a:r>
              <a:rPr lang="en" dirty="0"/>
              <a:t>Overview Scholarship Process &amp; Information</a:t>
            </a:r>
          </a:p>
          <a:p>
            <a:pPr marL="457200" lvl="0" indent="-228600" rtl="0">
              <a:spcBef>
                <a:spcPts val="0"/>
              </a:spcBef>
              <a:buChar char="❏"/>
            </a:pPr>
            <a:r>
              <a:rPr lang="en" dirty="0"/>
              <a:t>Overview Financial Aid </a:t>
            </a:r>
            <a:r>
              <a:rPr lang="en" dirty="0" smtClean="0"/>
              <a:t>Information</a:t>
            </a:r>
            <a:endParaRPr dirty="0"/>
          </a:p>
          <a:p>
            <a:pPr lvl="0" rtl="0">
              <a:spcBef>
                <a:spcPts val="0"/>
              </a:spcBef>
              <a:buNone/>
            </a:pPr>
            <a:r>
              <a:rPr lang="en" b="1" dirty="0">
                <a:solidFill>
                  <a:schemeClr val="dk1"/>
                </a:solidFill>
              </a:rPr>
              <a:t>Time for Questions has been included for each Section </a:t>
            </a:r>
          </a:p>
          <a:p>
            <a:pPr lvl="0">
              <a:spcBef>
                <a:spcPts val="0"/>
              </a:spcBef>
              <a:buNone/>
            </a:pPr>
            <a:endParaRPr dirty="0"/>
          </a:p>
        </p:txBody>
      </p:sp>
      <p:pic>
        <p:nvPicPr>
          <p:cNvPr id="76" name="Shape 76"/>
          <p:cNvPicPr preferRelativeResize="0"/>
          <p:nvPr/>
        </p:nvPicPr>
        <p:blipFill>
          <a:blip r:embed="rId3">
            <a:alphaModFix/>
          </a:blip>
          <a:stretch>
            <a:fillRect/>
          </a:stretch>
        </p:blipFill>
        <p:spPr>
          <a:xfrm>
            <a:off x="6963175" y="1311649"/>
            <a:ext cx="1869124" cy="19082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Decision Action Steps</a:t>
            </a:r>
          </a:p>
        </p:txBody>
      </p:sp>
      <p:sp>
        <p:nvSpPr>
          <p:cNvPr id="257" name="Shape 257"/>
          <p:cNvSpPr txBox="1">
            <a:spLocks noGrp="1"/>
          </p:cNvSpPr>
          <p:nvPr>
            <p:ph type="body" idx="1"/>
          </p:nvPr>
        </p:nvSpPr>
        <p:spPr>
          <a:xfrm>
            <a:off x="311700" y="1352550"/>
            <a:ext cx="8520600" cy="3216175"/>
          </a:xfrm>
          <a:prstGeom prst="rect">
            <a:avLst/>
          </a:prstGeom>
        </p:spPr>
        <p:txBody>
          <a:bodyPr wrap="square" lIns="91425" tIns="91425" rIns="91425" bIns="91425" anchor="t" anchorCtr="0">
            <a:noAutofit/>
          </a:bodyPr>
          <a:lstStyle/>
          <a:p>
            <a:pPr marL="457200" lvl="0" indent="-228600" rtl="0">
              <a:lnSpc>
                <a:spcPct val="100000"/>
              </a:lnSpc>
              <a:spcBef>
                <a:spcPts val="0"/>
              </a:spcBef>
              <a:spcAft>
                <a:spcPts val="0"/>
              </a:spcAft>
              <a:buChar char="❏"/>
            </a:pPr>
            <a:r>
              <a:rPr lang="en" b="1" u="sng" dirty="0"/>
              <a:t>Accepted</a:t>
            </a:r>
          </a:p>
          <a:p>
            <a:pPr marL="914400" lvl="1" indent="-228600" rtl="0">
              <a:lnSpc>
                <a:spcPct val="100000"/>
              </a:lnSpc>
              <a:spcBef>
                <a:spcPts val="0"/>
              </a:spcBef>
              <a:spcAft>
                <a:spcPts val="0"/>
              </a:spcAft>
              <a:buChar char="❏"/>
            </a:pPr>
            <a:r>
              <a:rPr lang="en" b="1" dirty="0"/>
              <a:t>Notify your acceptance of admission (no later than May 1st) </a:t>
            </a:r>
          </a:p>
          <a:p>
            <a:pPr marL="914400" lvl="1" indent="-228600" rtl="0">
              <a:lnSpc>
                <a:spcPct val="100000"/>
              </a:lnSpc>
              <a:spcBef>
                <a:spcPts val="0"/>
              </a:spcBef>
              <a:spcAft>
                <a:spcPts val="0"/>
              </a:spcAft>
              <a:buChar char="❏"/>
            </a:pPr>
            <a:r>
              <a:rPr lang="en" b="1" dirty="0"/>
              <a:t>Next Step: Housing Deposit ($200-300) </a:t>
            </a:r>
            <a:endParaRPr lang="en" b="1" dirty="0" smtClean="0"/>
          </a:p>
          <a:p>
            <a:pPr marL="914400" lvl="1" indent="-228600" rtl="0">
              <a:lnSpc>
                <a:spcPct val="100000"/>
              </a:lnSpc>
              <a:spcBef>
                <a:spcPts val="0"/>
              </a:spcBef>
              <a:spcAft>
                <a:spcPts val="0"/>
              </a:spcAft>
              <a:buNone/>
            </a:pPr>
            <a:endParaRPr lang="en" b="1" dirty="0"/>
          </a:p>
          <a:p>
            <a:pPr marL="457200" lvl="0" indent="-228600" rtl="0">
              <a:lnSpc>
                <a:spcPct val="100000"/>
              </a:lnSpc>
              <a:spcBef>
                <a:spcPts val="0"/>
              </a:spcBef>
              <a:spcAft>
                <a:spcPts val="0"/>
              </a:spcAft>
              <a:buChar char="❏"/>
            </a:pPr>
            <a:r>
              <a:rPr lang="en" b="1" u="sng" dirty="0"/>
              <a:t>Deferred</a:t>
            </a:r>
          </a:p>
          <a:p>
            <a:pPr marL="914400" lvl="1" indent="-228600" rtl="0">
              <a:lnSpc>
                <a:spcPct val="100000"/>
              </a:lnSpc>
              <a:spcBef>
                <a:spcPts val="0"/>
              </a:spcBef>
              <a:spcAft>
                <a:spcPts val="0"/>
              </a:spcAft>
              <a:buChar char="❏"/>
            </a:pPr>
            <a:r>
              <a:rPr lang="en" b="1" dirty="0"/>
              <a:t>May supply additional information (semester grades, new exam scores</a:t>
            </a:r>
            <a:r>
              <a:rPr lang="en" b="1" dirty="0" smtClean="0"/>
              <a:t>)</a:t>
            </a:r>
          </a:p>
          <a:p>
            <a:pPr marL="914400" lvl="1" indent="-228600" rtl="0">
              <a:lnSpc>
                <a:spcPct val="100000"/>
              </a:lnSpc>
              <a:spcBef>
                <a:spcPts val="0"/>
              </a:spcBef>
              <a:spcAft>
                <a:spcPts val="0"/>
              </a:spcAft>
              <a:buNone/>
            </a:pPr>
            <a:endParaRPr lang="en" b="1" dirty="0"/>
          </a:p>
          <a:p>
            <a:pPr marL="457200" lvl="0" indent="-228600" rtl="0">
              <a:lnSpc>
                <a:spcPct val="100000"/>
              </a:lnSpc>
              <a:spcBef>
                <a:spcPts val="0"/>
              </a:spcBef>
              <a:spcAft>
                <a:spcPts val="0"/>
              </a:spcAft>
              <a:buChar char="❏"/>
            </a:pPr>
            <a:r>
              <a:rPr lang="en" b="1" u="sng" dirty="0"/>
              <a:t>Waitlisted</a:t>
            </a:r>
          </a:p>
          <a:p>
            <a:pPr marL="914400" lvl="1" indent="-228600" rtl="0">
              <a:lnSpc>
                <a:spcPct val="100000"/>
              </a:lnSpc>
              <a:spcBef>
                <a:spcPts val="0"/>
              </a:spcBef>
              <a:spcAft>
                <a:spcPts val="0"/>
              </a:spcAft>
              <a:buChar char="❏"/>
            </a:pPr>
            <a:r>
              <a:rPr lang="en" b="1" dirty="0"/>
              <a:t>Accepted if others decide not to attend. Notification process to accept waitlist </a:t>
            </a:r>
            <a:r>
              <a:rPr lang="en" b="1" dirty="0" smtClean="0"/>
              <a:t>status</a:t>
            </a:r>
          </a:p>
          <a:p>
            <a:pPr marL="914400" lvl="1" indent="-228600" rtl="0">
              <a:lnSpc>
                <a:spcPct val="100000"/>
              </a:lnSpc>
              <a:spcBef>
                <a:spcPts val="0"/>
              </a:spcBef>
              <a:spcAft>
                <a:spcPts val="0"/>
              </a:spcAft>
              <a:buNone/>
            </a:pPr>
            <a:endParaRPr lang="en" b="1" dirty="0"/>
          </a:p>
          <a:p>
            <a:pPr marL="457200" lvl="0" indent="-228600" rtl="0">
              <a:lnSpc>
                <a:spcPct val="100000"/>
              </a:lnSpc>
              <a:spcBef>
                <a:spcPts val="0"/>
              </a:spcBef>
              <a:spcAft>
                <a:spcPts val="0"/>
              </a:spcAft>
              <a:buChar char="❏"/>
            </a:pPr>
            <a:r>
              <a:rPr lang="en" b="1" u="sng" dirty="0"/>
              <a:t>Denied</a:t>
            </a:r>
          </a:p>
          <a:p>
            <a:pPr marL="914400" lvl="1" indent="-228600">
              <a:lnSpc>
                <a:spcPct val="100000"/>
              </a:lnSpc>
              <a:spcBef>
                <a:spcPts val="0"/>
              </a:spcBef>
              <a:spcAft>
                <a:spcPts val="0"/>
              </a:spcAft>
              <a:buChar char="❏"/>
            </a:pPr>
            <a:r>
              <a:rPr lang="en" b="1" dirty="0"/>
              <a:t>Move on to your other opportunities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Any Questions so far...</a:t>
            </a:r>
          </a:p>
        </p:txBody>
      </p:sp>
      <p:sp>
        <p:nvSpPr>
          <p:cNvPr id="263" name="Shape 263"/>
          <p:cNvSpPr txBox="1">
            <a:spLocks noGrp="1"/>
          </p:cNvSpPr>
          <p:nvPr>
            <p:ph type="body" idx="1"/>
          </p:nvPr>
        </p:nvSpPr>
        <p:spPr>
          <a:xfrm>
            <a:off x="311700" y="1468825"/>
            <a:ext cx="3999900" cy="3099900"/>
          </a:xfrm>
          <a:prstGeom prst="rect">
            <a:avLst/>
          </a:prstGeom>
        </p:spPr>
        <p:txBody>
          <a:bodyPr wrap="square" lIns="91425" tIns="91425" rIns="91425" bIns="91425" anchor="t" anchorCtr="0">
            <a:noAutofit/>
          </a:bodyPr>
          <a:lstStyle/>
          <a:p>
            <a:pPr lvl="0">
              <a:spcBef>
                <a:spcPts val="0"/>
              </a:spcBef>
              <a:buNone/>
            </a:pPr>
            <a:endParaRPr/>
          </a:p>
        </p:txBody>
      </p:sp>
      <p:pic>
        <p:nvPicPr>
          <p:cNvPr id="264" name="Shape 264"/>
          <p:cNvPicPr preferRelativeResize="0"/>
          <p:nvPr/>
        </p:nvPicPr>
        <p:blipFill>
          <a:blip r:embed="rId3">
            <a:alphaModFix/>
          </a:blip>
          <a:stretch>
            <a:fillRect/>
          </a:stretch>
        </p:blipFill>
        <p:spPr>
          <a:xfrm>
            <a:off x="381407" y="1504949"/>
            <a:ext cx="2759042" cy="2899375"/>
          </a:xfrm>
          <a:prstGeom prst="rect">
            <a:avLst/>
          </a:prstGeom>
          <a:noFill/>
          <a:ln>
            <a:noFill/>
          </a:ln>
        </p:spPr>
      </p:pic>
      <p:sp>
        <p:nvSpPr>
          <p:cNvPr id="265" name="Shape 265"/>
          <p:cNvSpPr txBox="1">
            <a:spLocks noGrp="1"/>
          </p:cNvSpPr>
          <p:nvPr>
            <p:ph type="body" idx="2"/>
          </p:nvPr>
        </p:nvSpPr>
        <p:spPr>
          <a:xfrm>
            <a:off x="4832400" y="1468825"/>
            <a:ext cx="3999900" cy="3099900"/>
          </a:xfrm>
          <a:prstGeom prst="rect">
            <a:avLst/>
          </a:prstGeom>
        </p:spPr>
        <p:txBody>
          <a:bodyPr wrap="square" lIns="91425" tIns="91425" rIns="91425" bIns="91425" anchor="t" anchorCtr="0">
            <a:noAutofit/>
          </a:bodyPr>
          <a:lstStyle/>
          <a:p>
            <a:pPr lvl="0">
              <a:spcBef>
                <a:spcPts val="0"/>
              </a:spcBef>
              <a:buNone/>
            </a:pPr>
            <a:r>
              <a:rPr lang="en" b="1" dirty="0"/>
              <a:t>COUNSELORS WILL HOST LUNCH SESSIONS TO ASSIST WITH THE APPLICATION PROCESS--Events will be posted </a:t>
            </a:r>
          </a:p>
          <a:p>
            <a:pPr lvl="0">
              <a:lnSpc>
                <a:spcPct val="100000"/>
              </a:lnSpc>
              <a:spcBef>
                <a:spcPts val="0"/>
              </a:spcBef>
              <a:spcAft>
                <a:spcPts val="0"/>
              </a:spcAft>
              <a:buNone/>
            </a:pPr>
            <a:r>
              <a:rPr lang="en" b="1" dirty="0"/>
              <a:t>CFNC COLLEGE APPLICATION WEEK</a:t>
            </a:r>
          </a:p>
          <a:p>
            <a:pPr lvl="0">
              <a:lnSpc>
                <a:spcPct val="100000"/>
              </a:lnSpc>
              <a:spcBef>
                <a:spcPts val="0"/>
              </a:spcBef>
              <a:spcAft>
                <a:spcPts val="0"/>
              </a:spcAft>
              <a:buNone/>
            </a:pPr>
            <a:r>
              <a:rPr lang="en" dirty="0"/>
              <a:t>      Mid November </a:t>
            </a:r>
          </a:p>
          <a:p>
            <a:pPr lvl="0" rtl="0">
              <a:lnSpc>
                <a:spcPct val="100000"/>
              </a:lnSpc>
              <a:spcBef>
                <a:spcPts val="0"/>
              </a:spcBef>
              <a:spcAft>
                <a:spcPts val="0"/>
              </a:spcAft>
              <a:buNone/>
            </a:pPr>
            <a:endParaRPr dirty="0"/>
          </a:p>
          <a:p>
            <a:pPr lvl="0" rtl="0">
              <a:lnSpc>
                <a:spcPct val="100000"/>
              </a:lnSpc>
              <a:spcBef>
                <a:spcPts val="0"/>
              </a:spcBef>
              <a:spcAft>
                <a:spcPts val="0"/>
              </a:spcAft>
              <a:buNone/>
            </a:pPr>
            <a:r>
              <a:rPr lang="en" dirty="0"/>
              <a:t>Colleges may </a:t>
            </a:r>
            <a:r>
              <a:rPr lang="en" u="sng" dirty="0">
                <a:solidFill>
                  <a:schemeClr val="hlink"/>
                </a:solidFill>
                <a:hlinkClick r:id="rId4"/>
              </a:rPr>
              <a:t>waive application fee.</a:t>
            </a:r>
          </a:p>
          <a:p>
            <a:pPr lvl="0" rtl="0">
              <a:lnSpc>
                <a:spcPct val="100000"/>
              </a:lnSpc>
              <a:spcBef>
                <a:spcPts val="0"/>
              </a:spcBef>
              <a:spcAft>
                <a:spcPts val="0"/>
              </a:spcAft>
              <a:buNone/>
            </a:pPr>
            <a:endParaRPr dirty="0"/>
          </a:p>
          <a:p>
            <a:pPr lvl="0" rtl="0">
              <a:lnSpc>
                <a:spcPct val="100000"/>
              </a:lnSpc>
              <a:spcBef>
                <a:spcPts val="0"/>
              </a:spcBef>
              <a:spcAft>
                <a:spcPts val="0"/>
              </a:spcAft>
              <a:buNone/>
            </a:pPr>
            <a:r>
              <a:rPr lang="en" dirty="0"/>
              <a:t>Work with students to complete at least one application </a:t>
            </a:r>
          </a:p>
          <a:p>
            <a:pPr lvl="0" rtl="0">
              <a:lnSpc>
                <a:spcPct val="100000"/>
              </a:lnSpc>
              <a:spcBef>
                <a:spcPts val="0"/>
              </a:spcBef>
              <a:spcAft>
                <a:spcPts val="0"/>
              </a:spcAft>
              <a:buNone/>
            </a:pPr>
            <a:endParaRPr dirty="0"/>
          </a:p>
          <a:p>
            <a:pPr lvl="0">
              <a:lnSpc>
                <a:spcPct val="100000"/>
              </a:lnSpc>
              <a:spcBef>
                <a:spcPts val="0"/>
              </a:spcBef>
              <a:spcAft>
                <a:spcPts val="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Where’s the Money?</a:t>
            </a:r>
          </a:p>
        </p:txBody>
      </p:sp>
      <p:sp>
        <p:nvSpPr>
          <p:cNvPr id="271" name="Shape 271"/>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marL="457200" lvl="0" indent="-228600" rtl="0">
              <a:spcBef>
                <a:spcPts val="0"/>
              </a:spcBef>
              <a:buChar char="❖"/>
            </a:pPr>
            <a:r>
              <a:rPr lang="en" dirty="0"/>
              <a:t>Federal Government</a:t>
            </a:r>
          </a:p>
          <a:p>
            <a:pPr marL="457200" lvl="0" indent="-228600" rtl="0">
              <a:spcBef>
                <a:spcPts val="0"/>
              </a:spcBef>
              <a:buChar char="❖"/>
            </a:pPr>
            <a:r>
              <a:rPr lang="en" dirty="0"/>
              <a:t>State Agencies </a:t>
            </a:r>
          </a:p>
          <a:p>
            <a:pPr marL="457200" lvl="0" indent="-228600" rtl="0">
              <a:spcBef>
                <a:spcPts val="0"/>
              </a:spcBef>
              <a:buChar char="❖"/>
            </a:pPr>
            <a:r>
              <a:rPr lang="en" dirty="0"/>
              <a:t>College &amp; Universities</a:t>
            </a:r>
          </a:p>
          <a:p>
            <a:pPr marL="457200" lvl="0" indent="-228600" rtl="0">
              <a:spcBef>
                <a:spcPts val="0"/>
              </a:spcBef>
              <a:buChar char="❖"/>
            </a:pPr>
            <a:r>
              <a:rPr lang="en" dirty="0"/>
              <a:t>Private Organizations </a:t>
            </a:r>
          </a:p>
          <a:p>
            <a:pPr marL="457200" lvl="0" indent="-228600" rtl="0">
              <a:spcBef>
                <a:spcPts val="0"/>
              </a:spcBef>
              <a:buChar char="❖"/>
            </a:pPr>
            <a:r>
              <a:rPr lang="en" dirty="0"/>
              <a:t>Public Companies &amp; Organization</a:t>
            </a:r>
          </a:p>
          <a:p>
            <a:pPr marL="457200" lvl="0" indent="-228600" rtl="0">
              <a:spcBef>
                <a:spcPts val="0"/>
              </a:spcBef>
              <a:buChar char="❖"/>
            </a:pPr>
            <a:r>
              <a:rPr lang="en" dirty="0"/>
              <a:t>Civic Groups</a:t>
            </a:r>
          </a:p>
          <a:p>
            <a:pPr lvl="0">
              <a:spcBef>
                <a:spcPts val="0"/>
              </a:spcBef>
              <a:buNone/>
            </a:pPr>
            <a:endParaRPr dirty="0"/>
          </a:p>
        </p:txBody>
      </p:sp>
      <p:pic>
        <p:nvPicPr>
          <p:cNvPr id="272" name="Shape 272"/>
          <p:cNvPicPr preferRelativeResize="0"/>
          <p:nvPr/>
        </p:nvPicPr>
        <p:blipFill>
          <a:blip r:embed="rId3">
            <a:alphaModFix/>
          </a:blip>
          <a:stretch>
            <a:fillRect/>
          </a:stretch>
        </p:blipFill>
        <p:spPr>
          <a:xfrm>
            <a:off x="5863487" y="2621712"/>
            <a:ext cx="2619375" cy="1743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Financial Aid &amp; Scholarship Opportunities </a:t>
            </a:r>
          </a:p>
        </p:txBody>
      </p:sp>
      <p:sp>
        <p:nvSpPr>
          <p:cNvPr id="278" name="Shape 278"/>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marL="457200" lvl="0" indent="-381000" rtl="0">
              <a:spcBef>
                <a:spcPts val="0"/>
              </a:spcBef>
              <a:spcAft>
                <a:spcPts val="0"/>
              </a:spcAft>
              <a:buSzPct val="100000"/>
              <a:buChar char="❏"/>
            </a:pPr>
            <a:r>
              <a:rPr lang="en" sz="2400" b="1" dirty="0"/>
              <a:t>Need vs. Merit</a:t>
            </a:r>
          </a:p>
          <a:p>
            <a:pPr marL="914400" lvl="1" indent="-342900" rtl="0">
              <a:spcBef>
                <a:spcPts val="0"/>
              </a:spcBef>
              <a:spcAft>
                <a:spcPts val="0"/>
              </a:spcAft>
              <a:buSzPct val="100000"/>
              <a:buChar char="❏"/>
            </a:pPr>
            <a:r>
              <a:rPr lang="en" sz="1800" b="1" u="sng" dirty="0"/>
              <a:t>Need</a:t>
            </a:r>
            <a:r>
              <a:rPr lang="en" sz="1800" dirty="0"/>
              <a:t> is determined based on financial status of the home</a:t>
            </a:r>
          </a:p>
          <a:p>
            <a:pPr marL="1371600" lvl="2" indent="-228600" rtl="0">
              <a:spcBef>
                <a:spcPts val="0"/>
              </a:spcBef>
              <a:spcAft>
                <a:spcPts val="0"/>
              </a:spcAft>
              <a:buChar char="❏"/>
            </a:pPr>
            <a:r>
              <a:rPr lang="en" dirty="0"/>
              <a:t>Free Application for Federal Student Aid (FAFSA)</a:t>
            </a:r>
          </a:p>
          <a:p>
            <a:pPr marL="1828800" lvl="3" indent="-228600" rtl="0">
              <a:spcBef>
                <a:spcPts val="0"/>
              </a:spcBef>
              <a:spcAft>
                <a:spcPts val="0"/>
              </a:spcAft>
              <a:buChar char="❏"/>
            </a:pPr>
            <a:r>
              <a:rPr lang="en" dirty="0"/>
              <a:t>Household Income Based </a:t>
            </a:r>
            <a:r>
              <a:rPr lang="en" u="sng" dirty="0">
                <a:solidFill>
                  <a:schemeClr val="hlink"/>
                </a:solidFill>
                <a:hlinkClick r:id="rId3"/>
              </a:rPr>
              <a:t>https://fafsa.ed.gov/</a:t>
            </a:r>
          </a:p>
          <a:p>
            <a:pPr marL="1828800" lvl="3" indent="-228600" rtl="0">
              <a:spcBef>
                <a:spcPts val="0"/>
              </a:spcBef>
              <a:spcAft>
                <a:spcPts val="0"/>
              </a:spcAft>
              <a:buChar char="❏"/>
            </a:pPr>
            <a:r>
              <a:rPr lang="en" dirty="0"/>
              <a:t>CSS Profile (through </a:t>
            </a:r>
            <a:r>
              <a:rPr lang="en" u="sng" dirty="0">
                <a:solidFill>
                  <a:srgbClr val="4B94B3"/>
                </a:solidFill>
                <a:latin typeface="Trebuchet MS"/>
                <a:ea typeface="Trebuchet MS"/>
                <a:cs typeface="Trebuchet MS"/>
                <a:sym typeface="Trebuchet MS"/>
                <a:hlinkClick r:id="rId4"/>
              </a:rPr>
              <a:t>https://student.collegeboard.org/css-financial-aid-profile</a:t>
            </a:r>
          </a:p>
          <a:p>
            <a:pPr marL="1371600" lvl="2" indent="-228600" rtl="0">
              <a:spcBef>
                <a:spcPts val="0"/>
              </a:spcBef>
              <a:spcAft>
                <a:spcPts val="0"/>
              </a:spcAft>
              <a:buChar char="❏"/>
            </a:pPr>
            <a:r>
              <a:rPr lang="en" dirty="0"/>
              <a:t> Includes assets </a:t>
            </a:r>
          </a:p>
          <a:p>
            <a:pPr marL="914400" lvl="1" indent="-342900" rtl="0">
              <a:spcBef>
                <a:spcPts val="0"/>
              </a:spcBef>
              <a:spcAft>
                <a:spcPts val="0"/>
              </a:spcAft>
              <a:buSzPct val="100000"/>
              <a:buChar char="❏"/>
            </a:pPr>
            <a:r>
              <a:rPr lang="en" sz="1800" b="1" dirty="0"/>
              <a:t>Need determined</a:t>
            </a:r>
            <a:r>
              <a:rPr lang="en" sz="1800" dirty="0"/>
              <a:t>--EFC=Estimated Family Contribution and reported to colleges student selected</a:t>
            </a:r>
          </a:p>
          <a:p>
            <a:pPr marL="457200" marR="0" lvl="0" indent="0" algn="l" rtl="0">
              <a:lnSpc>
                <a:spcPct val="115000"/>
              </a:lnSpc>
              <a:spcBef>
                <a:spcPts val="0"/>
              </a:spcBef>
              <a:spcAft>
                <a:spcPts val="0"/>
              </a:spcAft>
              <a:buNone/>
            </a:pPr>
            <a:endParaRPr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EFC vs. Cost of Attendance Results</a:t>
            </a:r>
          </a:p>
        </p:txBody>
      </p:sp>
      <p:sp>
        <p:nvSpPr>
          <p:cNvPr id="284" name="Shape 284"/>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marL="457200" lvl="0" indent="-228600" rtl="0">
              <a:spcBef>
                <a:spcPts val="0"/>
              </a:spcBef>
              <a:buChar char="❏"/>
            </a:pPr>
            <a:r>
              <a:rPr lang="en" dirty="0"/>
              <a:t>Colleges have a determined Cost of Attendance</a:t>
            </a:r>
          </a:p>
          <a:p>
            <a:pPr marL="914400" lvl="1" indent="-342900" rtl="0">
              <a:spcBef>
                <a:spcPts val="0"/>
              </a:spcBef>
              <a:buSzPct val="100000"/>
              <a:buChar char="❏"/>
            </a:pPr>
            <a:r>
              <a:rPr lang="en" sz="1800" dirty="0"/>
              <a:t>Subtract EFC--amount families are responsible </a:t>
            </a:r>
          </a:p>
          <a:p>
            <a:pPr marL="914400" lvl="1" indent="-342900" rtl="0">
              <a:spcBef>
                <a:spcPts val="0"/>
              </a:spcBef>
              <a:buSzPct val="100000"/>
              <a:buChar char="❏"/>
            </a:pPr>
            <a:r>
              <a:rPr lang="en" sz="1800" dirty="0"/>
              <a:t>Financial Aid officers put together “packages” of </a:t>
            </a:r>
          </a:p>
          <a:p>
            <a:pPr marL="1371600" lvl="2" indent="-342900" rtl="0">
              <a:spcBef>
                <a:spcPts val="0"/>
              </a:spcBef>
              <a:buSzPct val="100000"/>
              <a:buChar char="❏"/>
            </a:pPr>
            <a:r>
              <a:rPr lang="en" sz="1800" dirty="0"/>
              <a:t>Grants (free money)</a:t>
            </a:r>
          </a:p>
          <a:p>
            <a:pPr marL="1371600" lvl="2" indent="-342900" rtl="0">
              <a:spcBef>
                <a:spcPts val="0"/>
              </a:spcBef>
              <a:buSzPct val="100000"/>
              <a:buChar char="❏"/>
            </a:pPr>
            <a:r>
              <a:rPr lang="en" sz="1800" dirty="0"/>
              <a:t>Loans (pay back)</a:t>
            </a:r>
          </a:p>
          <a:p>
            <a:pPr marL="1371600" lvl="2" indent="-342900">
              <a:spcBef>
                <a:spcPts val="0"/>
              </a:spcBef>
              <a:buSzPct val="100000"/>
              <a:buChar char="❏"/>
            </a:pPr>
            <a:r>
              <a:rPr lang="en" sz="1800" dirty="0"/>
              <a:t>Work Study                        </a:t>
            </a:r>
          </a:p>
        </p:txBody>
      </p:sp>
      <p:pic>
        <p:nvPicPr>
          <p:cNvPr id="285" name="Shape 285"/>
          <p:cNvPicPr preferRelativeResize="0"/>
          <p:nvPr/>
        </p:nvPicPr>
        <p:blipFill>
          <a:blip r:embed="rId3">
            <a:alphaModFix/>
          </a:blip>
          <a:stretch>
            <a:fillRect/>
          </a:stretch>
        </p:blipFill>
        <p:spPr>
          <a:xfrm>
            <a:off x="5583087" y="2594087"/>
            <a:ext cx="2143125" cy="21431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Financial Aid Package Example</a:t>
            </a:r>
          </a:p>
        </p:txBody>
      </p:sp>
      <p:sp>
        <p:nvSpPr>
          <p:cNvPr id="291" name="Shape 291"/>
          <p:cNvSpPr txBox="1">
            <a:spLocks noGrp="1"/>
          </p:cNvSpPr>
          <p:nvPr>
            <p:ph type="body" idx="1"/>
          </p:nvPr>
        </p:nvSpPr>
        <p:spPr>
          <a:xfrm>
            <a:off x="311700" y="1468825"/>
            <a:ext cx="3999900" cy="3099900"/>
          </a:xfrm>
          <a:prstGeom prst="rect">
            <a:avLst/>
          </a:prstGeom>
        </p:spPr>
        <p:txBody>
          <a:bodyPr wrap="square" lIns="91425" tIns="91425" rIns="91425" bIns="91425" anchor="t" anchorCtr="0">
            <a:noAutofit/>
          </a:bodyPr>
          <a:lstStyle/>
          <a:p>
            <a:pPr lvl="0">
              <a:spcBef>
                <a:spcPts val="0"/>
              </a:spcBef>
              <a:buNone/>
            </a:pPr>
            <a:r>
              <a:rPr lang="en" sz="1800" dirty="0"/>
              <a:t>$20,000 Cost of Attendance</a:t>
            </a:r>
          </a:p>
          <a:p>
            <a:pPr marL="457200" lvl="0" indent="-342900" rtl="0">
              <a:spcBef>
                <a:spcPts val="0"/>
              </a:spcBef>
              <a:buSzPct val="100000"/>
              <a:buChar char="●"/>
            </a:pPr>
            <a:r>
              <a:rPr lang="en" sz="1800" dirty="0"/>
              <a:t>EFC=$7500</a:t>
            </a:r>
          </a:p>
          <a:p>
            <a:pPr marL="457200" lvl="0" indent="-342900" rtl="0">
              <a:spcBef>
                <a:spcPts val="0"/>
              </a:spcBef>
              <a:buSzPct val="100000"/>
              <a:buChar char="●"/>
            </a:pPr>
            <a:r>
              <a:rPr lang="en" sz="1800" dirty="0"/>
              <a:t>Need=$12,500</a:t>
            </a:r>
          </a:p>
          <a:p>
            <a:pPr marL="914400" lvl="1" indent="-342900" rtl="0">
              <a:spcBef>
                <a:spcPts val="0"/>
              </a:spcBef>
              <a:buSzPct val="100000"/>
              <a:buChar char="○"/>
            </a:pPr>
            <a:r>
              <a:rPr lang="en" sz="1800" dirty="0"/>
              <a:t>$5000 Grant</a:t>
            </a:r>
          </a:p>
          <a:p>
            <a:pPr marL="914400" lvl="1" indent="-342900" rtl="0">
              <a:spcBef>
                <a:spcPts val="0"/>
              </a:spcBef>
              <a:buSzPct val="100000"/>
              <a:buChar char="○"/>
            </a:pPr>
            <a:r>
              <a:rPr lang="en" sz="1800" dirty="0"/>
              <a:t>$5000 Loans</a:t>
            </a:r>
          </a:p>
          <a:p>
            <a:pPr marL="914400" lvl="1" indent="-342900">
              <a:spcBef>
                <a:spcPts val="0"/>
              </a:spcBef>
              <a:buSzPct val="100000"/>
              <a:buChar char="○"/>
            </a:pPr>
            <a:r>
              <a:rPr lang="en" sz="1800" dirty="0"/>
              <a:t>$2500 Work Study </a:t>
            </a:r>
          </a:p>
        </p:txBody>
      </p:sp>
      <p:sp>
        <p:nvSpPr>
          <p:cNvPr id="292" name="Shape 292"/>
          <p:cNvSpPr txBox="1">
            <a:spLocks noGrp="1"/>
          </p:cNvSpPr>
          <p:nvPr>
            <p:ph type="body" idx="2"/>
          </p:nvPr>
        </p:nvSpPr>
        <p:spPr>
          <a:xfrm>
            <a:off x="4832400" y="1468825"/>
            <a:ext cx="3999900" cy="3099900"/>
          </a:xfrm>
          <a:prstGeom prst="rect">
            <a:avLst/>
          </a:prstGeom>
        </p:spPr>
        <p:txBody>
          <a:bodyPr wrap="square" lIns="91425" tIns="91425" rIns="91425" bIns="91425" anchor="t" anchorCtr="0">
            <a:noAutofit/>
          </a:bodyPr>
          <a:lstStyle/>
          <a:p>
            <a:pPr lvl="0">
              <a:spcBef>
                <a:spcPts val="0"/>
              </a:spcBef>
              <a:buNone/>
            </a:pPr>
            <a:r>
              <a:rPr lang="en" b="1" dirty="0"/>
              <a:t>FAFSA Opens October 1st</a:t>
            </a:r>
          </a:p>
          <a:p>
            <a:pPr lvl="0">
              <a:spcBef>
                <a:spcPts val="0"/>
              </a:spcBef>
              <a:buNone/>
            </a:pPr>
            <a:r>
              <a:rPr lang="en" dirty="0"/>
              <a:t>There are several FAFSA estimators available to view your potential EFC.</a:t>
            </a:r>
          </a:p>
          <a:p>
            <a:pPr lvl="0">
              <a:spcBef>
                <a:spcPts val="0"/>
              </a:spcBef>
              <a:buNone/>
            </a:pPr>
            <a:r>
              <a:rPr lang="en" u="sng" dirty="0">
                <a:solidFill>
                  <a:schemeClr val="hlink"/>
                </a:solidFill>
                <a:hlinkClick r:id="rId3"/>
              </a:rPr>
              <a:t>https://www.cfnc.org/paying/tools/info_tools.jsp</a:t>
            </a:r>
          </a:p>
          <a:p>
            <a:pPr lvl="0">
              <a:spcBef>
                <a:spcPts val="0"/>
              </a:spcBef>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Need Based Scholarships</a:t>
            </a:r>
          </a:p>
        </p:txBody>
      </p:sp>
      <p:sp>
        <p:nvSpPr>
          <p:cNvPr id="298" name="Shape 298"/>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marL="457200" lvl="0" indent="-228600" rtl="0">
              <a:spcBef>
                <a:spcPts val="0"/>
              </a:spcBef>
              <a:buChar char="❏"/>
            </a:pPr>
            <a:r>
              <a:rPr lang="en"/>
              <a:t>Some scholarship programs will include--need based. </a:t>
            </a:r>
          </a:p>
          <a:p>
            <a:pPr marL="914400" lvl="1" indent="-228600" rtl="0">
              <a:spcBef>
                <a:spcPts val="0"/>
              </a:spcBef>
              <a:buChar char="❏"/>
            </a:pPr>
            <a:r>
              <a:rPr lang="en"/>
              <a:t>These scholarships will ask for household financial information</a:t>
            </a:r>
          </a:p>
          <a:p>
            <a:pPr marL="457200" lvl="0" indent="0" rtl="0">
              <a:spcBef>
                <a:spcPts val="0"/>
              </a:spcBef>
              <a:buNone/>
            </a:pPr>
            <a:endParaRPr/>
          </a:p>
          <a:p>
            <a:pPr marL="0" lvl="0" indent="0">
              <a:spcBef>
                <a:spcPts val="0"/>
              </a:spcBef>
              <a:buNone/>
            </a:pPr>
            <a:r>
              <a:rPr lang="en"/>
              <a:t> </a:t>
            </a:r>
          </a:p>
        </p:txBody>
      </p:sp>
      <p:pic>
        <p:nvPicPr>
          <p:cNvPr id="299" name="Shape 299"/>
          <p:cNvPicPr preferRelativeResize="0"/>
          <p:nvPr/>
        </p:nvPicPr>
        <p:blipFill>
          <a:blip r:embed="rId3">
            <a:alphaModFix/>
          </a:blip>
          <a:stretch>
            <a:fillRect/>
          </a:stretch>
        </p:blipFill>
        <p:spPr>
          <a:xfrm>
            <a:off x="5194612" y="2419025"/>
            <a:ext cx="2466975" cy="18478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Any questions about need?</a:t>
            </a:r>
          </a:p>
        </p:txBody>
      </p:sp>
      <p:sp>
        <p:nvSpPr>
          <p:cNvPr id="305" name="Shape 305"/>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lvl="0">
              <a:spcBef>
                <a:spcPts val="0"/>
              </a:spcBef>
              <a:buNone/>
            </a:pPr>
            <a:endParaRPr/>
          </a:p>
        </p:txBody>
      </p:sp>
      <p:pic>
        <p:nvPicPr>
          <p:cNvPr id="306" name="Shape 306"/>
          <p:cNvPicPr preferRelativeResize="0"/>
          <p:nvPr/>
        </p:nvPicPr>
        <p:blipFill>
          <a:blip r:embed="rId3">
            <a:alphaModFix/>
          </a:blip>
          <a:stretch>
            <a:fillRect/>
          </a:stretch>
        </p:blipFill>
        <p:spPr>
          <a:xfrm>
            <a:off x="562050" y="1575075"/>
            <a:ext cx="7574749" cy="28429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MERIT MONEY</a:t>
            </a:r>
          </a:p>
        </p:txBody>
      </p:sp>
      <p:sp>
        <p:nvSpPr>
          <p:cNvPr id="312" name="Shape 312"/>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marL="914400" lvl="1" indent="-342900" rtl="0">
              <a:lnSpc>
                <a:spcPct val="100000"/>
              </a:lnSpc>
              <a:spcBef>
                <a:spcPts val="600"/>
              </a:spcBef>
              <a:spcAft>
                <a:spcPts val="0"/>
              </a:spcAft>
              <a:buClr>
                <a:srgbClr val="535353"/>
              </a:buClr>
              <a:buSzPct val="100000"/>
              <a:buFont typeface="Trebuchet MS"/>
              <a:buChar char="❏"/>
            </a:pPr>
            <a:r>
              <a:rPr lang="en" sz="1800" dirty="0">
                <a:solidFill>
                  <a:srgbClr val="535353"/>
                </a:solidFill>
                <a:latin typeface="Trebuchet MS"/>
                <a:ea typeface="Trebuchet MS"/>
                <a:cs typeface="Trebuchet MS"/>
                <a:sym typeface="Trebuchet MS"/>
              </a:rPr>
              <a:t>Colleges and organizations can award students financially for many reasons</a:t>
            </a:r>
          </a:p>
          <a:p>
            <a:pPr marL="1371600" lvl="2" indent="-342900" rtl="0">
              <a:lnSpc>
                <a:spcPct val="100000"/>
              </a:lnSpc>
              <a:spcBef>
                <a:spcPts val="480"/>
              </a:spcBef>
              <a:spcAft>
                <a:spcPts val="0"/>
              </a:spcAft>
              <a:buClr>
                <a:srgbClr val="535353"/>
              </a:buClr>
              <a:buSzPct val="100000"/>
              <a:buFont typeface="Trebuchet MS"/>
              <a:buChar char="❏"/>
            </a:pPr>
            <a:r>
              <a:rPr lang="en" sz="1800" dirty="0">
                <a:solidFill>
                  <a:srgbClr val="535353"/>
                </a:solidFill>
                <a:latin typeface="Trebuchet MS"/>
                <a:ea typeface="Trebuchet MS"/>
                <a:cs typeface="Trebuchet MS"/>
                <a:sym typeface="Trebuchet MS"/>
              </a:rPr>
              <a:t>Academics--SAT/GPA, coursework, class rank</a:t>
            </a:r>
          </a:p>
          <a:p>
            <a:pPr marL="1371600" lvl="2" indent="-342900" rtl="0">
              <a:lnSpc>
                <a:spcPct val="100000"/>
              </a:lnSpc>
              <a:spcBef>
                <a:spcPts val="480"/>
              </a:spcBef>
              <a:spcAft>
                <a:spcPts val="0"/>
              </a:spcAft>
              <a:buClr>
                <a:srgbClr val="535353"/>
              </a:buClr>
              <a:buSzPct val="100000"/>
              <a:buFont typeface="Trebuchet MS"/>
              <a:buChar char="❏"/>
            </a:pPr>
            <a:r>
              <a:rPr lang="en" sz="1800" dirty="0">
                <a:solidFill>
                  <a:srgbClr val="535353"/>
                </a:solidFill>
                <a:latin typeface="Trebuchet MS"/>
                <a:ea typeface="Trebuchet MS"/>
                <a:cs typeface="Trebuchet MS"/>
                <a:sym typeface="Trebuchet MS"/>
              </a:rPr>
              <a:t>Choice of college major </a:t>
            </a:r>
          </a:p>
          <a:p>
            <a:pPr marL="1371600" lvl="2" indent="-342900" rtl="0">
              <a:lnSpc>
                <a:spcPct val="100000"/>
              </a:lnSpc>
              <a:spcBef>
                <a:spcPts val="480"/>
              </a:spcBef>
              <a:spcAft>
                <a:spcPts val="0"/>
              </a:spcAft>
              <a:buClr>
                <a:srgbClr val="535353"/>
              </a:buClr>
              <a:buSzPct val="100000"/>
              <a:buFont typeface="Trebuchet MS"/>
              <a:buChar char="❏"/>
            </a:pPr>
            <a:r>
              <a:rPr lang="en" sz="1800" dirty="0">
                <a:solidFill>
                  <a:srgbClr val="535353"/>
                </a:solidFill>
                <a:latin typeface="Trebuchet MS"/>
                <a:ea typeface="Trebuchet MS"/>
                <a:cs typeface="Trebuchet MS"/>
                <a:sym typeface="Trebuchet MS"/>
              </a:rPr>
              <a:t>Talents--musical, theatrical, athletic, etc. </a:t>
            </a:r>
          </a:p>
          <a:p>
            <a:pPr marL="1371600" lvl="2" indent="-342900" rtl="0">
              <a:lnSpc>
                <a:spcPct val="100000"/>
              </a:lnSpc>
              <a:spcBef>
                <a:spcPts val="480"/>
              </a:spcBef>
              <a:spcAft>
                <a:spcPts val="0"/>
              </a:spcAft>
              <a:buClr>
                <a:srgbClr val="535353"/>
              </a:buClr>
              <a:buSzPct val="100000"/>
              <a:buFont typeface="Trebuchet MS"/>
              <a:buChar char="❏"/>
            </a:pPr>
            <a:r>
              <a:rPr lang="en" sz="1800" dirty="0">
                <a:solidFill>
                  <a:srgbClr val="535353"/>
                </a:solidFill>
                <a:latin typeface="Trebuchet MS"/>
                <a:ea typeface="Trebuchet MS"/>
                <a:cs typeface="Trebuchet MS"/>
                <a:sym typeface="Trebuchet MS"/>
              </a:rPr>
              <a:t>Leadership</a:t>
            </a:r>
          </a:p>
          <a:p>
            <a:pPr marL="1371600" lvl="2" indent="-342900" rtl="0">
              <a:lnSpc>
                <a:spcPct val="100000"/>
              </a:lnSpc>
              <a:spcBef>
                <a:spcPts val="480"/>
              </a:spcBef>
              <a:spcAft>
                <a:spcPts val="0"/>
              </a:spcAft>
              <a:buClr>
                <a:srgbClr val="535353"/>
              </a:buClr>
              <a:buSzPct val="100000"/>
              <a:buFont typeface="Trebuchet MS"/>
              <a:buChar char="❏"/>
            </a:pPr>
            <a:r>
              <a:rPr lang="en" sz="1800" dirty="0">
                <a:solidFill>
                  <a:srgbClr val="535353"/>
                </a:solidFill>
                <a:latin typeface="Trebuchet MS"/>
                <a:ea typeface="Trebuchet MS"/>
                <a:cs typeface="Trebuchet MS"/>
                <a:sym typeface="Trebuchet MS"/>
              </a:rPr>
              <a:t>Community Involvement</a:t>
            </a:r>
          </a:p>
          <a:p>
            <a:pPr marL="914400" lvl="0" indent="0" rtl="0">
              <a:lnSpc>
                <a:spcPct val="100000"/>
              </a:lnSpc>
              <a:spcBef>
                <a:spcPts val="480"/>
              </a:spcBef>
              <a:spcAft>
                <a:spcPts val="0"/>
              </a:spcAft>
              <a:buNone/>
            </a:pPr>
            <a:endParaRPr sz="1800" dirty="0">
              <a:solidFill>
                <a:srgbClr val="535353"/>
              </a:solidFill>
              <a:latin typeface="Trebuchet MS"/>
              <a:ea typeface="Trebuchet MS"/>
              <a:cs typeface="Trebuchet MS"/>
              <a:sym typeface="Trebuchet MS"/>
            </a:endParaRPr>
          </a:p>
          <a:p>
            <a:pPr lvl="0" rtl="0">
              <a:lnSpc>
                <a:spcPct val="100000"/>
              </a:lnSpc>
              <a:spcBef>
                <a:spcPts val="600"/>
              </a:spcBef>
              <a:spcAft>
                <a:spcPts val="0"/>
              </a:spcAft>
              <a:buClr>
                <a:srgbClr val="000000"/>
              </a:buClr>
              <a:buSzPct val="45833"/>
              <a:buFont typeface="Arial"/>
              <a:buNone/>
            </a:pPr>
            <a:r>
              <a:rPr lang="en" sz="2400" b="1" dirty="0">
                <a:solidFill>
                  <a:srgbClr val="535353"/>
                </a:solidFill>
                <a:latin typeface="Trebuchet MS"/>
                <a:ea typeface="Trebuchet MS"/>
                <a:cs typeface="Trebuchet MS"/>
                <a:sym typeface="Trebuchet MS"/>
              </a:rPr>
              <a:t>It is </a:t>
            </a:r>
            <a:r>
              <a:rPr lang="en" sz="2400" b="1" u="sng" dirty="0">
                <a:solidFill>
                  <a:srgbClr val="535353"/>
                </a:solidFill>
                <a:latin typeface="Trebuchet MS"/>
                <a:ea typeface="Trebuchet MS"/>
                <a:cs typeface="Trebuchet MS"/>
                <a:sym typeface="Trebuchet MS"/>
              </a:rPr>
              <a:t>their</a:t>
            </a:r>
            <a:r>
              <a:rPr lang="en" sz="2400" b="1" dirty="0">
                <a:solidFill>
                  <a:srgbClr val="535353"/>
                </a:solidFill>
                <a:latin typeface="Trebuchet MS"/>
                <a:ea typeface="Trebuchet MS"/>
                <a:cs typeface="Trebuchet MS"/>
                <a:sym typeface="Trebuchet MS"/>
              </a:rPr>
              <a:t> choice….</a:t>
            </a:r>
          </a:p>
          <a:p>
            <a:pPr marL="457200" lvl="0" indent="0">
              <a:lnSpc>
                <a:spcPct val="100000"/>
              </a:lnSpc>
              <a:spcBef>
                <a:spcPts val="600"/>
              </a:spcBef>
              <a:spcAft>
                <a:spcPts val="0"/>
              </a:spcAft>
              <a:buNone/>
            </a:pPr>
            <a:endParaRPr sz="3000" dirty="0">
              <a:solidFill>
                <a:srgbClr val="535353"/>
              </a:solidFill>
              <a:latin typeface="Trebuchet MS"/>
              <a:ea typeface="Trebuchet MS"/>
              <a:cs typeface="Trebuchet MS"/>
              <a:sym typeface="Trebuchet MS"/>
            </a:endParaRPr>
          </a:p>
          <a:p>
            <a:pPr lvl="0">
              <a:spcBef>
                <a:spcPts val="0"/>
              </a:spcBef>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b="1" dirty="0"/>
              <a:t>Process </a:t>
            </a:r>
          </a:p>
        </p:txBody>
      </p:sp>
      <p:sp>
        <p:nvSpPr>
          <p:cNvPr id="318" name="Shape 318"/>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marL="457200" lvl="0" indent="-381000">
              <a:lnSpc>
                <a:spcPct val="100000"/>
              </a:lnSpc>
              <a:spcBef>
                <a:spcPts val="600"/>
              </a:spcBef>
              <a:spcAft>
                <a:spcPts val="0"/>
              </a:spcAft>
              <a:buClr>
                <a:srgbClr val="535353"/>
              </a:buClr>
              <a:buSzPct val="100000"/>
              <a:buFont typeface="Trebuchet MS"/>
              <a:buChar char="●"/>
            </a:pPr>
            <a:r>
              <a:rPr lang="en" sz="2400">
                <a:solidFill>
                  <a:srgbClr val="535353"/>
                </a:solidFill>
                <a:latin typeface="Trebuchet MS"/>
                <a:ea typeface="Trebuchet MS"/>
                <a:cs typeface="Trebuchet MS"/>
                <a:sym typeface="Trebuchet MS"/>
              </a:rPr>
              <a:t>Research the scholarships offered at the colleges you are interested in attending to see if you qualify</a:t>
            </a:r>
          </a:p>
          <a:p>
            <a:pPr marL="914400" lvl="1" indent="-381000">
              <a:lnSpc>
                <a:spcPct val="100000"/>
              </a:lnSpc>
              <a:spcBef>
                <a:spcPts val="480"/>
              </a:spcBef>
              <a:spcAft>
                <a:spcPts val="0"/>
              </a:spcAft>
              <a:buClr>
                <a:srgbClr val="535353"/>
              </a:buClr>
              <a:buSzPct val="100000"/>
              <a:buFont typeface="Trebuchet MS"/>
              <a:buChar char="○"/>
            </a:pPr>
            <a:r>
              <a:rPr lang="en" sz="2400">
                <a:solidFill>
                  <a:srgbClr val="535353"/>
                </a:solidFill>
                <a:latin typeface="Trebuchet MS"/>
                <a:ea typeface="Trebuchet MS"/>
                <a:cs typeface="Trebuchet MS"/>
                <a:sym typeface="Trebuchet MS"/>
              </a:rPr>
              <a:t>Sometimes no additional application is necessary--the information is taken from your admission applications</a:t>
            </a:r>
          </a:p>
          <a:p>
            <a:pPr marL="914400" lvl="1" indent="-381000">
              <a:lnSpc>
                <a:spcPct val="100000"/>
              </a:lnSpc>
              <a:spcBef>
                <a:spcPts val="480"/>
              </a:spcBef>
              <a:spcAft>
                <a:spcPts val="0"/>
              </a:spcAft>
              <a:buClr>
                <a:srgbClr val="535353"/>
              </a:buClr>
              <a:buSzPct val="100000"/>
              <a:buFont typeface="Trebuchet MS"/>
              <a:buChar char="○"/>
            </a:pPr>
            <a:r>
              <a:rPr lang="en" sz="2400">
                <a:solidFill>
                  <a:srgbClr val="535353"/>
                </a:solidFill>
                <a:latin typeface="Trebuchet MS"/>
                <a:ea typeface="Trebuchet MS"/>
                <a:cs typeface="Trebuchet MS"/>
                <a:sym typeface="Trebuchet MS"/>
              </a:rPr>
              <a:t>Sometimes special auditions are required</a:t>
            </a:r>
          </a:p>
          <a:p>
            <a:pPr marL="914400" lvl="1" indent="-381000">
              <a:lnSpc>
                <a:spcPct val="100000"/>
              </a:lnSpc>
              <a:spcBef>
                <a:spcPts val="480"/>
              </a:spcBef>
              <a:spcAft>
                <a:spcPts val="0"/>
              </a:spcAft>
              <a:buClr>
                <a:srgbClr val="535353"/>
              </a:buClr>
              <a:buSzPct val="100000"/>
              <a:buFont typeface="Trebuchet MS"/>
              <a:buChar char="○"/>
            </a:pPr>
            <a:r>
              <a:rPr lang="en" sz="2400">
                <a:solidFill>
                  <a:srgbClr val="535353"/>
                </a:solidFill>
                <a:latin typeface="Trebuchet MS"/>
                <a:ea typeface="Trebuchet MS"/>
                <a:cs typeface="Trebuchet MS"/>
                <a:sym typeface="Trebuchet MS"/>
              </a:rPr>
              <a:t>Sometimes a separate application is necessary</a:t>
            </a:r>
          </a:p>
          <a:p>
            <a:pPr marL="457200" lvl="0" indent="-381000">
              <a:lnSpc>
                <a:spcPct val="100000"/>
              </a:lnSpc>
              <a:spcBef>
                <a:spcPts val="600"/>
              </a:spcBef>
              <a:spcAft>
                <a:spcPts val="0"/>
              </a:spcAft>
              <a:buClr>
                <a:srgbClr val="535353"/>
              </a:buClr>
              <a:buSzPct val="100000"/>
              <a:buFont typeface="Trebuchet MS"/>
              <a:buChar char="●"/>
            </a:pPr>
            <a:r>
              <a:rPr lang="en" sz="2400">
                <a:solidFill>
                  <a:srgbClr val="535353"/>
                </a:solidFill>
                <a:latin typeface="Trebuchet MS"/>
                <a:ea typeface="Trebuchet MS"/>
                <a:cs typeface="Trebuchet MS"/>
                <a:sym typeface="Trebuchet MS"/>
              </a:rPr>
              <a:t>Know the process for your college choices</a:t>
            </a: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Last Day--Graduation </a:t>
            </a:r>
          </a:p>
        </p:txBody>
      </p:sp>
      <p:sp>
        <p:nvSpPr>
          <p:cNvPr id="82" name="Shape 82"/>
          <p:cNvSpPr txBox="1">
            <a:spLocks noGrp="1"/>
          </p:cNvSpPr>
          <p:nvPr>
            <p:ph type="body" idx="1"/>
          </p:nvPr>
        </p:nvSpPr>
        <p:spPr>
          <a:xfrm>
            <a:off x="311700" y="1468825"/>
            <a:ext cx="3999900" cy="3099900"/>
          </a:xfrm>
          <a:prstGeom prst="rect">
            <a:avLst/>
          </a:prstGeom>
        </p:spPr>
        <p:txBody>
          <a:bodyPr wrap="square" lIns="91425" tIns="91425" rIns="91425" bIns="91425" anchor="t" anchorCtr="0">
            <a:noAutofit/>
          </a:bodyPr>
          <a:lstStyle/>
          <a:p>
            <a:pPr lvl="0">
              <a:spcBef>
                <a:spcPts val="0"/>
              </a:spcBef>
              <a:buNone/>
            </a:pPr>
            <a:endParaRPr/>
          </a:p>
        </p:txBody>
      </p:sp>
      <p:sp>
        <p:nvSpPr>
          <p:cNvPr id="83" name="Shape 83"/>
          <p:cNvSpPr txBox="1">
            <a:spLocks noGrp="1"/>
          </p:cNvSpPr>
          <p:nvPr>
            <p:ph type="body" idx="2"/>
          </p:nvPr>
        </p:nvSpPr>
        <p:spPr>
          <a:xfrm>
            <a:off x="4832400" y="1468825"/>
            <a:ext cx="3999900" cy="3099900"/>
          </a:xfrm>
          <a:prstGeom prst="rect">
            <a:avLst/>
          </a:prstGeom>
        </p:spPr>
        <p:txBody>
          <a:bodyPr wrap="square" lIns="91425" tIns="91425" rIns="91425" bIns="91425" anchor="t" anchorCtr="0">
            <a:noAutofit/>
          </a:bodyPr>
          <a:lstStyle/>
          <a:p>
            <a:pPr lvl="0">
              <a:spcBef>
                <a:spcPts val="0"/>
              </a:spcBef>
              <a:buNone/>
            </a:pPr>
            <a:r>
              <a:rPr lang="en" u="sng">
                <a:solidFill>
                  <a:schemeClr val="hlink"/>
                </a:solidFill>
                <a:hlinkClick r:id="rId3"/>
              </a:rPr>
              <a:t>https://www.youtube.com/watch?v=Kw-_Ew5bVxs</a:t>
            </a:r>
          </a:p>
          <a:p>
            <a:pPr lvl="0">
              <a:spcBef>
                <a:spcPts val="0"/>
              </a:spcBef>
              <a:buNone/>
            </a:pPr>
            <a:endParaRPr/>
          </a:p>
          <a:p>
            <a:pPr lvl="0" algn="ctr">
              <a:spcBef>
                <a:spcPts val="0"/>
              </a:spcBef>
              <a:buNone/>
            </a:pPr>
            <a:r>
              <a:rPr lang="en" sz="3600" b="1">
                <a:solidFill>
                  <a:srgbClr val="A61C00"/>
                </a:solidFill>
              </a:rPr>
              <a:t>Are you Ready? </a:t>
            </a:r>
          </a:p>
          <a:p>
            <a:pPr lvl="0">
              <a:spcBef>
                <a:spcPts val="0"/>
              </a:spcBef>
              <a:buNone/>
            </a:pPr>
            <a:endParaRPr/>
          </a:p>
          <a:p>
            <a:pPr lvl="0">
              <a:spcBef>
                <a:spcPts val="0"/>
              </a:spcBef>
              <a:buNone/>
            </a:pPr>
            <a:endParaRPr/>
          </a:p>
        </p:txBody>
      </p:sp>
      <p:pic>
        <p:nvPicPr>
          <p:cNvPr id="84" name="Shape 84"/>
          <p:cNvPicPr preferRelativeResize="0"/>
          <p:nvPr/>
        </p:nvPicPr>
        <p:blipFill>
          <a:blip r:embed="rId4">
            <a:alphaModFix/>
          </a:blip>
          <a:stretch>
            <a:fillRect/>
          </a:stretch>
        </p:blipFill>
        <p:spPr>
          <a:xfrm>
            <a:off x="389175" y="1630350"/>
            <a:ext cx="3776125" cy="27663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Scholarship Opportunities </a:t>
            </a:r>
          </a:p>
        </p:txBody>
      </p:sp>
      <p:sp>
        <p:nvSpPr>
          <p:cNvPr id="324" name="Shape 324"/>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marL="457200" lvl="0" indent="-381000">
              <a:lnSpc>
                <a:spcPct val="100000"/>
              </a:lnSpc>
              <a:spcBef>
                <a:spcPts val="600"/>
              </a:spcBef>
              <a:spcAft>
                <a:spcPts val="0"/>
              </a:spcAft>
              <a:buClr>
                <a:srgbClr val="535353"/>
              </a:buClr>
              <a:buSzPct val="100000"/>
              <a:buFont typeface="Trebuchet MS"/>
              <a:buChar char="●"/>
            </a:pPr>
            <a:r>
              <a:rPr lang="en" sz="2000" b="1" u="sng" dirty="0">
                <a:solidFill>
                  <a:srgbClr val="535353"/>
                </a:solidFill>
                <a:latin typeface="Trebuchet MS"/>
                <a:ea typeface="Trebuchet MS"/>
                <a:cs typeface="Trebuchet MS"/>
                <a:sym typeface="Trebuchet MS"/>
              </a:rPr>
              <a:t>Private National</a:t>
            </a:r>
            <a:r>
              <a:rPr lang="en" sz="2000" dirty="0">
                <a:solidFill>
                  <a:srgbClr val="535353"/>
                </a:solidFill>
                <a:latin typeface="Trebuchet MS"/>
                <a:ea typeface="Trebuchet MS"/>
                <a:cs typeface="Trebuchet MS"/>
                <a:sym typeface="Trebuchet MS"/>
              </a:rPr>
              <a:t> Competitions--visit these for info</a:t>
            </a:r>
          </a:p>
          <a:p>
            <a:pPr marL="914400" lvl="1" indent="-342900">
              <a:lnSpc>
                <a:spcPct val="100000"/>
              </a:lnSpc>
              <a:spcBef>
                <a:spcPts val="480"/>
              </a:spcBef>
              <a:spcAft>
                <a:spcPts val="0"/>
              </a:spcAft>
              <a:buClr>
                <a:srgbClr val="535353"/>
              </a:buClr>
              <a:buSzPct val="100000"/>
              <a:buFont typeface="Trebuchet MS"/>
              <a:buChar char="○"/>
            </a:pPr>
            <a:r>
              <a:rPr lang="en" sz="1800" u="sng" dirty="0">
                <a:solidFill>
                  <a:srgbClr val="4B94B3"/>
                </a:solidFill>
                <a:latin typeface="Trebuchet MS"/>
                <a:ea typeface="Trebuchet MS"/>
                <a:cs typeface="Trebuchet MS"/>
                <a:sym typeface="Trebuchet MS"/>
                <a:hlinkClick r:id="rId3"/>
              </a:rPr>
              <a:t>www.fastweb.com</a:t>
            </a:r>
          </a:p>
          <a:p>
            <a:pPr marL="914400" lvl="1" indent="-342900">
              <a:lnSpc>
                <a:spcPct val="100000"/>
              </a:lnSpc>
              <a:spcBef>
                <a:spcPts val="480"/>
              </a:spcBef>
              <a:spcAft>
                <a:spcPts val="0"/>
              </a:spcAft>
              <a:buClr>
                <a:srgbClr val="535353"/>
              </a:buClr>
              <a:buSzPct val="100000"/>
              <a:buFont typeface="Trebuchet MS"/>
              <a:buChar char="○"/>
            </a:pPr>
            <a:r>
              <a:rPr lang="en" sz="1800" u="sng" dirty="0">
                <a:solidFill>
                  <a:srgbClr val="4B94B3"/>
                </a:solidFill>
                <a:latin typeface="Trebuchet MS"/>
                <a:ea typeface="Trebuchet MS"/>
                <a:cs typeface="Trebuchet MS"/>
                <a:sym typeface="Trebuchet MS"/>
                <a:hlinkClick r:id="rId4"/>
              </a:rPr>
              <a:t>https://www.chegg.com/schools</a:t>
            </a:r>
          </a:p>
          <a:p>
            <a:pPr marL="914400" lvl="1" indent="-342900">
              <a:lnSpc>
                <a:spcPct val="100000"/>
              </a:lnSpc>
              <a:spcBef>
                <a:spcPts val="480"/>
              </a:spcBef>
              <a:spcAft>
                <a:spcPts val="0"/>
              </a:spcAft>
              <a:buClr>
                <a:srgbClr val="535353"/>
              </a:buClr>
              <a:buSzPct val="100000"/>
              <a:buFont typeface="Trebuchet MS"/>
              <a:buChar char="○"/>
            </a:pPr>
            <a:r>
              <a:rPr lang="en" sz="1800" u="sng" dirty="0">
                <a:solidFill>
                  <a:srgbClr val="4B94B3"/>
                </a:solidFill>
                <a:latin typeface="Trebuchet MS"/>
                <a:ea typeface="Trebuchet MS"/>
                <a:cs typeface="Trebuchet MS"/>
                <a:sym typeface="Trebuchet MS"/>
                <a:hlinkClick r:id="rId5"/>
              </a:rPr>
              <a:t>www.collegeXpress.com</a:t>
            </a:r>
          </a:p>
          <a:p>
            <a:pPr marL="914400" lvl="1" indent="-342900">
              <a:lnSpc>
                <a:spcPct val="100000"/>
              </a:lnSpc>
              <a:spcBef>
                <a:spcPts val="480"/>
              </a:spcBef>
              <a:spcAft>
                <a:spcPts val="0"/>
              </a:spcAft>
              <a:buClr>
                <a:srgbClr val="535353"/>
              </a:buClr>
              <a:buSzPct val="100000"/>
              <a:buFont typeface="Trebuchet MS"/>
              <a:buChar char="○"/>
            </a:pPr>
            <a:r>
              <a:rPr lang="en" sz="1800" u="sng" dirty="0">
                <a:solidFill>
                  <a:srgbClr val="4B94B3"/>
                </a:solidFill>
                <a:latin typeface="Trebuchet MS"/>
                <a:ea typeface="Trebuchet MS"/>
                <a:cs typeface="Trebuchet MS"/>
                <a:sym typeface="Trebuchet MS"/>
                <a:hlinkClick r:id="rId6"/>
              </a:rPr>
              <a:t>www.collegenet.com</a:t>
            </a:r>
            <a:r>
              <a:rPr lang="en" sz="1800" dirty="0">
                <a:solidFill>
                  <a:srgbClr val="535353"/>
                </a:solidFill>
                <a:latin typeface="Trebuchet MS"/>
                <a:ea typeface="Trebuchet MS"/>
                <a:cs typeface="Trebuchet MS"/>
                <a:sym typeface="Trebuchet MS"/>
              </a:rPr>
              <a:t> </a:t>
            </a:r>
          </a:p>
          <a:p>
            <a:pPr marL="457200" lvl="0" indent="-381000" rtl="0">
              <a:lnSpc>
                <a:spcPct val="100000"/>
              </a:lnSpc>
              <a:spcBef>
                <a:spcPts val="600"/>
              </a:spcBef>
              <a:spcAft>
                <a:spcPts val="0"/>
              </a:spcAft>
              <a:buClr>
                <a:srgbClr val="535353"/>
              </a:buClr>
              <a:buSzPct val="100000"/>
              <a:buFont typeface="Trebuchet MS"/>
              <a:buChar char="●"/>
            </a:pPr>
            <a:r>
              <a:rPr lang="en" sz="2000" b="1" u="sng" dirty="0">
                <a:solidFill>
                  <a:srgbClr val="535353"/>
                </a:solidFill>
                <a:latin typeface="Trebuchet MS"/>
                <a:ea typeface="Trebuchet MS"/>
                <a:cs typeface="Trebuchet MS"/>
                <a:sym typeface="Trebuchet MS"/>
              </a:rPr>
              <a:t>State</a:t>
            </a:r>
            <a:r>
              <a:rPr lang="en" sz="2000" dirty="0">
                <a:solidFill>
                  <a:srgbClr val="535353"/>
                </a:solidFill>
                <a:latin typeface="Trebuchet MS"/>
                <a:ea typeface="Trebuchet MS"/>
                <a:cs typeface="Trebuchet MS"/>
                <a:sym typeface="Trebuchet MS"/>
              </a:rPr>
              <a:t>--NC has money set aside--visit </a:t>
            </a:r>
            <a:r>
              <a:rPr lang="en" sz="2000" u="sng" dirty="0">
                <a:solidFill>
                  <a:srgbClr val="4B94B3"/>
                </a:solidFill>
                <a:latin typeface="Trebuchet MS"/>
                <a:ea typeface="Trebuchet MS"/>
                <a:cs typeface="Trebuchet MS"/>
                <a:sym typeface="Trebuchet MS"/>
                <a:hlinkClick r:id="rId7"/>
              </a:rPr>
              <a:t>www.cfnc.org</a:t>
            </a:r>
            <a:r>
              <a:rPr lang="en" sz="2000" dirty="0">
                <a:solidFill>
                  <a:srgbClr val="535353"/>
                </a:solidFill>
                <a:latin typeface="Trebuchet MS"/>
                <a:ea typeface="Trebuchet MS"/>
                <a:cs typeface="Trebuchet MS"/>
                <a:sym typeface="Trebuchet MS"/>
              </a:rPr>
              <a:t> for programs</a:t>
            </a:r>
          </a:p>
          <a:p>
            <a:pPr marL="457200" lvl="0" indent="-381000">
              <a:lnSpc>
                <a:spcPct val="100000"/>
              </a:lnSpc>
              <a:spcBef>
                <a:spcPts val="600"/>
              </a:spcBef>
              <a:spcAft>
                <a:spcPts val="0"/>
              </a:spcAft>
              <a:buClr>
                <a:srgbClr val="535353"/>
              </a:buClr>
              <a:buSzPct val="100000"/>
              <a:buFont typeface="Trebuchet MS"/>
              <a:buChar char="●"/>
            </a:pPr>
            <a:r>
              <a:rPr lang="en" sz="2000" b="1" u="sng" dirty="0">
                <a:solidFill>
                  <a:srgbClr val="535353"/>
                </a:solidFill>
                <a:latin typeface="Trebuchet MS"/>
                <a:ea typeface="Trebuchet MS"/>
                <a:cs typeface="Trebuchet MS"/>
                <a:sym typeface="Trebuchet MS"/>
              </a:rPr>
              <a:t>Local</a:t>
            </a:r>
            <a:r>
              <a:rPr lang="en" sz="2000" dirty="0">
                <a:solidFill>
                  <a:srgbClr val="535353"/>
                </a:solidFill>
                <a:latin typeface="Trebuchet MS"/>
                <a:ea typeface="Trebuchet MS"/>
                <a:cs typeface="Trebuchet MS"/>
                <a:sym typeface="Trebuchet MS"/>
              </a:rPr>
              <a:t>--various local organization will offer scholarship competitions</a:t>
            </a:r>
          </a:p>
          <a:p>
            <a:pPr lvl="0">
              <a:lnSpc>
                <a:spcPct val="100000"/>
              </a:lnSpc>
              <a:spcBef>
                <a:spcPts val="600"/>
              </a:spcBef>
              <a:spcAft>
                <a:spcPts val="0"/>
              </a:spcAft>
              <a:buNone/>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Scholarship Timeline</a:t>
            </a:r>
          </a:p>
        </p:txBody>
      </p:sp>
      <p:sp>
        <p:nvSpPr>
          <p:cNvPr id="330" name="Shape 330"/>
          <p:cNvSpPr txBox="1">
            <a:spLocks noGrp="1"/>
          </p:cNvSpPr>
          <p:nvPr>
            <p:ph type="body" idx="1"/>
          </p:nvPr>
        </p:nvSpPr>
        <p:spPr>
          <a:xfrm>
            <a:off x="311700" y="1276350"/>
            <a:ext cx="8520600" cy="3505199"/>
          </a:xfrm>
          <a:prstGeom prst="rect">
            <a:avLst/>
          </a:prstGeom>
        </p:spPr>
        <p:txBody>
          <a:bodyPr wrap="square" lIns="91425" tIns="91425" rIns="91425" bIns="91425" anchor="t" anchorCtr="0">
            <a:noAutofit/>
          </a:bodyPr>
          <a:lstStyle/>
          <a:p>
            <a:pPr marL="457200" lvl="0" indent="-381000" rtl="0">
              <a:lnSpc>
                <a:spcPct val="100000"/>
              </a:lnSpc>
              <a:spcBef>
                <a:spcPts val="600"/>
              </a:spcBef>
              <a:spcAft>
                <a:spcPts val="0"/>
              </a:spcAft>
              <a:buClr>
                <a:srgbClr val="535353"/>
              </a:buClr>
              <a:buSzPct val="100000"/>
              <a:buFont typeface="Trebuchet MS"/>
              <a:buChar char="❏"/>
            </a:pPr>
            <a:r>
              <a:rPr lang="en" sz="2400" dirty="0">
                <a:solidFill>
                  <a:srgbClr val="535353"/>
                </a:solidFill>
                <a:latin typeface="Trebuchet MS"/>
                <a:ea typeface="Trebuchet MS"/>
                <a:cs typeface="Trebuchet MS"/>
                <a:sym typeface="Trebuchet MS"/>
              </a:rPr>
              <a:t>Typically the more competitive the scholarship, the earlier it begins and the longer it takes to go through the various stages.</a:t>
            </a:r>
          </a:p>
          <a:p>
            <a:pPr marL="914400" lvl="1" indent="-381000">
              <a:lnSpc>
                <a:spcPct val="100000"/>
              </a:lnSpc>
              <a:spcBef>
                <a:spcPts val="480"/>
              </a:spcBef>
              <a:spcAft>
                <a:spcPts val="0"/>
              </a:spcAft>
              <a:buClr>
                <a:srgbClr val="535353"/>
              </a:buClr>
              <a:buSzPct val="100000"/>
              <a:buFont typeface="Trebuchet MS"/>
              <a:buChar char="❏"/>
            </a:pPr>
            <a:r>
              <a:rPr lang="en" sz="2400" u="sng" dirty="0">
                <a:solidFill>
                  <a:srgbClr val="535353"/>
                </a:solidFill>
                <a:latin typeface="Trebuchet MS"/>
                <a:ea typeface="Trebuchet MS"/>
                <a:cs typeface="Trebuchet MS"/>
                <a:sym typeface="Trebuchet MS"/>
              </a:rPr>
              <a:t>Fall-</a:t>
            </a:r>
            <a:r>
              <a:rPr lang="en" sz="2400" dirty="0">
                <a:solidFill>
                  <a:srgbClr val="535353"/>
                </a:solidFill>
                <a:latin typeface="Trebuchet MS"/>
                <a:ea typeface="Trebuchet MS"/>
                <a:cs typeface="Trebuchet MS"/>
                <a:sym typeface="Trebuchet MS"/>
              </a:rPr>
              <a:t>-more selective per college and national organizations</a:t>
            </a:r>
          </a:p>
          <a:p>
            <a:pPr marL="914400" lvl="1" indent="-381000">
              <a:lnSpc>
                <a:spcPct val="100000"/>
              </a:lnSpc>
              <a:spcBef>
                <a:spcPts val="480"/>
              </a:spcBef>
              <a:spcAft>
                <a:spcPts val="0"/>
              </a:spcAft>
              <a:buClr>
                <a:srgbClr val="535353"/>
              </a:buClr>
              <a:buSzPct val="100000"/>
              <a:buFont typeface="Trebuchet MS"/>
              <a:buChar char="❏"/>
            </a:pPr>
            <a:r>
              <a:rPr lang="en" sz="2400" u="sng" dirty="0">
                <a:solidFill>
                  <a:srgbClr val="535353"/>
                </a:solidFill>
                <a:latin typeface="Trebuchet MS"/>
                <a:ea typeface="Trebuchet MS"/>
                <a:cs typeface="Trebuchet MS"/>
                <a:sym typeface="Trebuchet MS"/>
              </a:rPr>
              <a:t>Winter</a:t>
            </a:r>
            <a:r>
              <a:rPr lang="en" sz="2400" dirty="0">
                <a:solidFill>
                  <a:srgbClr val="535353"/>
                </a:solidFill>
                <a:latin typeface="Trebuchet MS"/>
                <a:ea typeface="Trebuchet MS"/>
                <a:cs typeface="Trebuchet MS"/>
                <a:sym typeface="Trebuchet MS"/>
              </a:rPr>
              <a:t>--less selective organizations and state-sponsored programs</a:t>
            </a:r>
          </a:p>
          <a:p>
            <a:pPr marL="914400" lvl="1" indent="-381000">
              <a:lnSpc>
                <a:spcPct val="100000"/>
              </a:lnSpc>
              <a:spcBef>
                <a:spcPts val="480"/>
              </a:spcBef>
              <a:spcAft>
                <a:spcPts val="0"/>
              </a:spcAft>
              <a:buClr>
                <a:srgbClr val="535353"/>
              </a:buClr>
              <a:buSzPct val="100000"/>
              <a:buFont typeface="Trebuchet MS"/>
              <a:buChar char="❏"/>
            </a:pPr>
            <a:r>
              <a:rPr lang="en" sz="2400" u="sng" dirty="0">
                <a:solidFill>
                  <a:srgbClr val="535353"/>
                </a:solidFill>
                <a:latin typeface="Trebuchet MS"/>
                <a:ea typeface="Trebuchet MS"/>
                <a:cs typeface="Trebuchet MS"/>
                <a:sym typeface="Trebuchet MS"/>
              </a:rPr>
              <a:t>Spring</a:t>
            </a:r>
            <a:r>
              <a:rPr lang="en" sz="2400" dirty="0">
                <a:solidFill>
                  <a:srgbClr val="535353"/>
                </a:solidFill>
                <a:latin typeface="Trebuchet MS"/>
                <a:ea typeface="Trebuchet MS"/>
                <a:cs typeface="Trebuchet MS"/>
                <a:sym typeface="Trebuchet MS"/>
              </a:rPr>
              <a:t>--Local organizations </a:t>
            </a:r>
          </a:p>
          <a:p>
            <a:pPr lvl="0">
              <a:spcBef>
                <a:spcPts val="0"/>
              </a:spcBef>
              <a:buNone/>
            </a:pP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CRHS Scholarship Information </a:t>
            </a:r>
          </a:p>
        </p:txBody>
      </p:sp>
      <p:sp>
        <p:nvSpPr>
          <p:cNvPr id="336" name="Shape 336"/>
          <p:cNvSpPr txBox="1">
            <a:spLocks noGrp="1"/>
          </p:cNvSpPr>
          <p:nvPr>
            <p:ph type="body" idx="1"/>
          </p:nvPr>
        </p:nvSpPr>
        <p:spPr>
          <a:xfrm>
            <a:off x="311700" y="1352550"/>
            <a:ext cx="8520600" cy="3581400"/>
          </a:xfrm>
          <a:prstGeom prst="rect">
            <a:avLst/>
          </a:prstGeom>
        </p:spPr>
        <p:txBody>
          <a:bodyPr wrap="square" lIns="91425" tIns="91425" rIns="91425" bIns="91425" anchor="t" anchorCtr="0">
            <a:noAutofit/>
          </a:bodyPr>
          <a:lstStyle/>
          <a:p>
            <a:pPr marL="457200" marR="0" lvl="0" indent="-342900" algn="l" rtl="0">
              <a:lnSpc>
                <a:spcPct val="115000"/>
              </a:lnSpc>
              <a:spcBef>
                <a:spcPts val="0"/>
              </a:spcBef>
              <a:spcAft>
                <a:spcPts val="600"/>
              </a:spcAft>
              <a:buClr>
                <a:schemeClr val="dk2"/>
              </a:buClr>
              <a:buSzPct val="100000"/>
              <a:buFont typeface="Source Code Pro"/>
              <a:buChar char="❏"/>
            </a:pPr>
            <a:r>
              <a:rPr lang="en" dirty="0"/>
              <a:t>Emails sent to all students upon learning about a scholarship</a:t>
            </a:r>
          </a:p>
          <a:p>
            <a:pPr marL="457200" marR="0" lvl="0" indent="-228600" algn="l" rtl="0">
              <a:lnSpc>
                <a:spcPct val="115000"/>
              </a:lnSpc>
              <a:spcBef>
                <a:spcPts val="0"/>
              </a:spcBef>
              <a:spcAft>
                <a:spcPts val="600"/>
              </a:spcAft>
              <a:buChar char="❏"/>
            </a:pPr>
            <a:r>
              <a:rPr lang="en" dirty="0"/>
              <a:t>All scholarship information received is compiled into a newsletter sent to ALL students and the PTSO newsletter</a:t>
            </a:r>
          </a:p>
          <a:p>
            <a:pPr marL="457200" marR="0" lvl="0" indent="-228600" algn="l" rtl="0">
              <a:lnSpc>
                <a:spcPct val="115000"/>
              </a:lnSpc>
              <a:spcBef>
                <a:spcPts val="0"/>
              </a:spcBef>
              <a:spcAft>
                <a:spcPts val="1600"/>
              </a:spcAft>
              <a:buChar char="❏"/>
            </a:pPr>
            <a:r>
              <a:rPr lang="en" dirty="0"/>
              <a:t>If a scholarship requires a “school nomination”. Students are asked to submit their interest to Ms. Havekost-- for committee decision. </a:t>
            </a:r>
          </a:p>
          <a:p>
            <a:pPr marL="914400" marR="0" lvl="1" indent="-228600" algn="l" rtl="0">
              <a:lnSpc>
                <a:spcPct val="115000"/>
              </a:lnSpc>
              <a:spcBef>
                <a:spcPts val="0"/>
              </a:spcBef>
              <a:spcAft>
                <a:spcPts val="1600"/>
              </a:spcAft>
              <a:buChar char="❏"/>
            </a:pPr>
            <a:r>
              <a:rPr lang="en" dirty="0"/>
              <a:t>Students should be prepared to submit resume/vitae and personal statement demonstrating how he/she qualifies </a:t>
            </a:r>
          </a:p>
          <a:p>
            <a:pPr marL="457200" marR="0" lvl="0" indent="0" algn="l" rtl="0">
              <a:lnSpc>
                <a:spcPct val="115000"/>
              </a:lnSpc>
              <a:spcBef>
                <a:spcPts val="0"/>
              </a:spcBef>
              <a:spcAft>
                <a:spcPts val="1600"/>
              </a:spcAft>
              <a:buNone/>
            </a:pP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b="1" dirty="0"/>
              <a:t>Recommendations </a:t>
            </a:r>
          </a:p>
        </p:txBody>
      </p:sp>
      <p:sp>
        <p:nvSpPr>
          <p:cNvPr id="342" name="Shape 342"/>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marL="457200" lvl="0" indent="-381000" rtl="0">
              <a:lnSpc>
                <a:spcPct val="100000"/>
              </a:lnSpc>
              <a:spcBef>
                <a:spcPts val="600"/>
              </a:spcBef>
              <a:spcAft>
                <a:spcPts val="0"/>
              </a:spcAft>
              <a:buClr>
                <a:srgbClr val="535353"/>
              </a:buClr>
              <a:buSzPct val="100000"/>
              <a:buFont typeface="Trebuchet MS"/>
              <a:buAutoNum type="arabicPeriod"/>
            </a:pPr>
            <a:r>
              <a:rPr lang="en" sz="2400" dirty="0">
                <a:solidFill>
                  <a:srgbClr val="535353"/>
                </a:solidFill>
                <a:latin typeface="Trebuchet MS"/>
                <a:ea typeface="Trebuchet MS"/>
                <a:cs typeface="Trebuchet MS"/>
                <a:sym typeface="Trebuchet MS"/>
              </a:rPr>
              <a:t>Pull together taxes for last year.</a:t>
            </a:r>
          </a:p>
          <a:p>
            <a:pPr marL="457200" lvl="0" indent="-381000">
              <a:lnSpc>
                <a:spcPct val="100000"/>
              </a:lnSpc>
              <a:spcBef>
                <a:spcPts val="600"/>
              </a:spcBef>
              <a:spcAft>
                <a:spcPts val="0"/>
              </a:spcAft>
              <a:buClr>
                <a:srgbClr val="535353"/>
              </a:buClr>
              <a:buSzPct val="100000"/>
              <a:buFont typeface="Trebuchet MS"/>
              <a:buAutoNum type="arabicPeriod"/>
            </a:pPr>
            <a:r>
              <a:rPr lang="en" sz="2400" dirty="0">
                <a:solidFill>
                  <a:srgbClr val="535353"/>
                </a:solidFill>
                <a:latin typeface="Trebuchet MS"/>
                <a:ea typeface="Trebuchet MS"/>
                <a:cs typeface="Trebuchet MS"/>
                <a:sym typeface="Trebuchet MS"/>
              </a:rPr>
              <a:t>Complete a Financial Aid estimator to get an indication of how much money your family will be expected to contribute</a:t>
            </a:r>
          </a:p>
          <a:p>
            <a:pPr marL="914400" lvl="1" indent="-381000">
              <a:lnSpc>
                <a:spcPct val="100000"/>
              </a:lnSpc>
              <a:spcBef>
                <a:spcPts val="480"/>
              </a:spcBef>
              <a:spcAft>
                <a:spcPts val="0"/>
              </a:spcAft>
              <a:buClr>
                <a:srgbClr val="535353"/>
              </a:buClr>
              <a:buSzPct val="100000"/>
              <a:buFont typeface="Trebuchet MS"/>
              <a:buAutoNum type="alphaLcPeriod"/>
            </a:pPr>
            <a:r>
              <a:rPr lang="en" sz="2400" u="sng" dirty="0">
                <a:solidFill>
                  <a:srgbClr val="4B94B3"/>
                </a:solidFill>
                <a:latin typeface="Trebuchet MS"/>
                <a:ea typeface="Trebuchet MS"/>
                <a:cs typeface="Trebuchet MS"/>
                <a:sym typeface="Trebuchet MS"/>
                <a:hlinkClick r:id="rId3"/>
              </a:rPr>
              <a:t>https://www.cfnc.org/paying/tools/info_tools.jsp</a:t>
            </a:r>
          </a:p>
          <a:p>
            <a:pPr marL="457200" lvl="0" indent="-381000">
              <a:lnSpc>
                <a:spcPct val="100000"/>
              </a:lnSpc>
              <a:spcBef>
                <a:spcPts val="600"/>
              </a:spcBef>
              <a:spcAft>
                <a:spcPts val="0"/>
              </a:spcAft>
              <a:buClr>
                <a:srgbClr val="535353"/>
              </a:buClr>
              <a:buSzPct val="100000"/>
              <a:buFont typeface="Trebuchet MS"/>
              <a:buAutoNum type="arabicPeriod"/>
            </a:pPr>
            <a:r>
              <a:rPr lang="en" sz="2400" dirty="0">
                <a:solidFill>
                  <a:srgbClr val="535353"/>
                </a:solidFill>
                <a:latin typeface="Trebuchet MS"/>
                <a:ea typeface="Trebuchet MS"/>
                <a:cs typeface="Trebuchet MS"/>
                <a:sym typeface="Trebuchet MS"/>
              </a:rPr>
              <a:t>List the cost-of-attendance of the colleges you are applying to. </a:t>
            </a:r>
          </a:p>
          <a:p>
            <a:pPr lvl="0">
              <a:spcBef>
                <a:spcPts val="0"/>
              </a:spcBef>
              <a:buNone/>
            </a:pPr>
            <a:endParaRPr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b="1" dirty="0"/>
              <a:t>Continued...</a:t>
            </a:r>
          </a:p>
        </p:txBody>
      </p:sp>
      <p:sp>
        <p:nvSpPr>
          <p:cNvPr id="348" name="Shape 348"/>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lvl="0" rtl="0">
              <a:lnSpc>
                <a:spcPct val="100000"/>
              </a:lnSpc>
              <a:spcBef>
                <a:spcPts val="600"/>
              </a:spcBef>
              <a:spcAft>
                <a:spcPts val="0"/>
              </a:spcAft>
              <a:buNone/>
            </a:pPr>
            <a:r>
              <a:rPr lang="en" sz="2400" dirty="0">
                <a:solidFill>
                  <a:srgbClr val="535353"/>
                </a:solidFill>
                <a:latin typeface="Trebuchet MS"/>
                <a:ea typeface="Trebuchet MS"/>
                <a:cs typeface="Trebuchet MS"/>
                <a:sym typeface="Trebuchet MS"/>
              </a:rPr>
              <a:t>4. Have a family discussion about the results from above and what plans are in place for finding the money for the unfunded portion</a:t>
            </a:r>
            <a:r>
              <a:rPr lang="en" sz="2400" dirty="0" smtClean="0">
                <a:solidFill>
                  <a:srgbClr val="535353"/>
                </a:solidFill>
                <a:latin typeface="Trebuchet MS"/>
                <a:ea typeface="Trebuchet MS"/>
                <a:cs typeface="Trebuchet MS"/>
                <a:sym typeface="Trebuchet MS"/>
              </a:rPr>
              <a:t>.</a:t>
            </a:r>
          </a:p>
          <a:p>
            <a:pPr lvl="0" rtl="0">
              <a:lnSpc>
                <a:spcPct val="100000"/>
              </a:lnSpc>
              <a:spcBef>
                <a:spcPts val="600"/>
              </a:spcBef>
              <a:spcAft>
                <a:spcPts val="0"/>
              </a:spcAft>
              <a:buNone/>
            </a:pPr>
            <a:endParaRPr lang="en" sz="2400" dirty="0">
              <a:solidFill>
                <a:srgbClr val="535353"/>
              </a:solidFill>
              <a:latin typeface="Trebuchet MS"/>
              <a:ea typeface="Trebuchet MS"/>
              <a:cs typeface="Trebuchet MS"/>
              <a:sym typeface="Trebuchet MS"/>
            </a:endParaRPr>
          </a:p>
          <a:p>
            <a:pPr lvl="0" rtl="0">
              <a:lnSpc>
                <a:spcPct val="100000"/>
              </a:lnSpc>
              <a:spcBef>
                <a:spcPts val="600"/>
              </a:spcBef>
              <a:spcAft>
                <a:spcPts val="0"/>
              </a:spcAft>
              <a:buNone/>
            </a:pPr>
            <a:r>
              <a:rPr lang="en" sz="2400" dirty="0">
                <a:solidFill>
                  <a:srgbClr val="535353"/>
                </a:solidFill>
                <a:latin typeface="Trebuchet MS"/>
                <a:ea typeface="Trebuchet MS"/>
                <a:cs typeface="Trebuchet MS"/>
                <a:sym typeface="Trebuchet MS"/>
              </a:rPr>
              <a:t>5. Complete FAFSA Form opens October 1st </a:t>
            </a:r>
            <a:endParaRPr lang="en" sz="2400" dirty="0" smtClean="0">
              <a:solidFill>
                <a:srgbClr val="535353"/>
              </a:solidFill>
              <a:latin typeface="Trebuchet MS"/>
              <a:ea typeface="Trebuchet MS"/>
              <a:cs typeface="Trebuchet MS"/>
              <a:sym typeface="Trebuchet MS"/>
            </a:endParaRPr>
          </a:p>
          <a:p>
            <a:pPr lvl="0" rtl="0">
              <a:lnSpc>
                <a:spcPct val="100000"/>
              </a:lnSpc>
              <a:spcBef>
                <a:spcPts val="600"/>
              </a:spcBef>
              <a:spcAft>
                <a:spcPts val="0"/>
              </a:spcAft>
              <a:buNone/>
            </a:pPr>
            <a:endParaRPr lang="en" sz="2400" dirty="0">
              <a:solidFill>
                <a:srgbClr val="535353"/>
              </a:solidFill>
              <a:latin typeface="Trebuchet MS"/>
              <a:ea typeface="Trebuchet MS"/>
              <a:cs typeface="Trebuchet MS"/>
              <a:sym typeface="Trebuchet MS"/>
            </a:endParaRPr>
          </a:p>
          <a:p>
            <a:pPr lvl="0" rtl="0">
              <a:lnSpc>
                <a:spcPct val="100000"/>
              </a:lnSpc>
              <a:spcBef>
                <a:spcPts val="600"/>
              </a:spcBef>
              <a:spcAft>
                <a:spcPts val="0"/>
              </a:spcAft>
              <a:buNone/>
            </a:pPr>
            <a:r>
              <a:rPr lang="en" sz="2400" dirty="0">
                <a:solidFill>
                  <a:srgbClr val="535353"/>
                </a:solidFill>
                <a:latin typeface="Trebuchet MS"/>
                <a:ea typeface="Trebuchet MS"/>
                <a:cs typeface="Trebuchet MS"/>
                <a:sym typeface="Trebuchet MS"/>
              </a:rPr>
              <a:t>6. Attend Financial Aid Night Nov. 7th at CRHS</a:t>
            </a:r>
          </a:p>
          <a:p>
            <a:pPr lvl="0">
              <a:lnSpc>
                <a:spcPct val="100000"/>
              </a:lnSpc>
              <a:spcBef>
                <a:spcPts val="600"/>
              </a:spcBef>
              <a:spcAft>
                <a:spcPts val="0"/>
              </a:spcAft>
              <a:buNone/>
            </a:pPr>
            <a:endParaRPr sz="2400" dirty="0">
              <a:solidFill>
                <a:srgbClr val="535353"/>
              </a:solidFill>
              <a:latin typeface="Trebuchet MS"/>
              <a:ea typeface="Trebuchet MS"/>
              <a:cs typeface="Trebuchet MS"/>
              <a:sym typeface="Trebuchet MS"/>
            </a:endParaRPr>
          </a:p>
          <a:p>
            <a:pPr lvl="0">
              <a:lnSpc>
                <a:spcPct val="100000"/>
              </a:lnSpc>
              <a:spcBef>
                <a:spcPts val="600"/>
              </a:spcBef>
              <a:spcAft>
                <a:spcPts val="0"/>
              </a:spcAft>
              <a:buNone/>
            </a:pPr>
            <a:endParaRPr sz="3000" dirty="0">
              <a:solidFill>
                <a:srgbClr val="535353"/>
              </a:solidFill>
              <a:latin typeface="Trebuchet MS"/>
              <a:ea typeface="Trebuchet MS"/>
              <a:cs typeface="Trebuchet MS"/>
              <a:sym typeface="Trebuchet MS"/>
            </a:endParaRPr>
          </a:p>
          <a:p>
            <a:pPr lvl="0">
              <a:spcBef>
                <a:spcPts val="0"/>
              </a:spcBef>
              <a:buNone/>
            </a:pP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600"/>
              </a:spcBef>
              <a:buNone/>
            </a:pPr>
            <a:r>
              <a:rPr lang="en">
                <a:solidFill>
                  <a:srgbClr val="535353"/>
                </a:solidFill>
                <a:latin typeface="Trebuchet MS"/>
                <a:ea typeface="Trebuchet MS"/>
                <a:cs typeface="Trebuchet MS"/>
                <a:sym typeface="Trebuchet MS"/>
              </a:rPr>
              <a:t>Complete Scholarship Search</a:t>
            </a:r>
          </a:p>
        </p:txBody>
      </p:sp>
      <p:sp>
        <p:nvSpPr>
          <p:cNvPr id="354" name="Shape 354"/>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lvl="0">
              <a:lnSpc>
                <a:spcPct val="100000"/>
              </a:lnSpc>
              <a:spcBef>
                <a:spcPts val="600"/>
              </a:spcBef>
              <a:spcAft>
                <a:spcPts val="600"/>
              </a:spcAft>
              <a:buNone/>
            </a:pPr>
            <a:r>
              <a:rPr lang="en" sz="1400" dirty="0">
                <a:solidFill>
                  <a:srgbClr val="535353"/>
                </a:solidFill>
                <a:latin typeface="Trebuchet MS"/>
                <a:ea typeface="Trebuchet MS"/>
                <a:cs typeface="Trebuchet MS"/>
                <a:sym typeface="Trebuchet MS"/>
              </a:rPr>
              <a:t>a</a:t>
            </a:r>
            <a:r>
              <a:rPr lang="en" sz="1400" dirty="0" smtClean="0">
                <a:solidFill>
                  <a:srgbClr val="535353"/>
                </a:solidFill>
                <a:latin typeface="Trebuchet MS"/>
                <a:ea typeface="Trebuchet MS"/>
                <a:cs typeface="Trebuchet MS"/>
                <a:sym typeface="Trebuchet MS"/>
              </a:rPr>
              <a:t>. Does </a:t>
            </a:r>
            <a:r>
              <a:rPr lang="en" sz="1400" dirty="0">
                <a:solidFill>
                  <a:srgbClr val="535353"/>
                </a:solidFill>
                <a:latin typeface="Trebuchet MS"/>
                <a:ea typeface="Trebuchet MS"/>
                <a:cs typeface="Trebuchet MS"/>
                <a:sym typeface="Trebuchet MS"/>
              </a:rPr>
              <a:t>the company your parents work for have a scholarship program?</a:t>
            </a:r>
          </a:p>
          <a:p>
            <a:pPr lvl="0">
              <a:lnSpc>
                <a:spcPct val="100000"/>
              </a:lnSpc>
              <a:spcBef>
                <a:spcPts val="600"/>
              </a:spcBef>
              <a:spcAft>
                <a:spcPts val="600"/>
              </a:spcAft>
              <a:buNone/>
            </a:pPr>
            <a:r>
              <a:rPr lang="en" sz="1400" b="1" dirty="0">
                <a:solidFill>
                  <a:srgbClr val="535353"/>
                </a:solidFill>
                <a:latin typeface="Trebuchet MS"/>
                <a:ea typeface="Trebuchet MS"/>
                <a:cs typeface="Trebuchet MS"/>
                <a:sym typeface="Trebuchet MS"/>
              </a:rPr>
              <a:t>b. Does an organization your family is involved with offer scholarships (church, service organizations, club, etc.) Including if your parents are active/veteran military?</a:t>
            </a:r>
          </a:p>
          <a:p>
            <a:pPr lvl="0">
              <a:lnSpc>
                <a:spcPct val="100000"/>
              </a:lnSpc>
              <a:spcBef>
                <a:spcPts val="600"/>
              </a:spcBef>
              <a:spcAft>
                <a:spcPts val="600"/>
              </a:spcAft>
              <a:buNone/>
            </a:pPr>
            <a:r>
              <a:rPr lang="en" sz="1400" b="1" dirty="0">
                <a:solidFill>
                  <a:srgbClr val="535353"/>
                </a:solidFill>
                <a:latin typeface="Trebuchet MS"/>
                <a:ea typeface="Trebuchet MS"/>
                <a:cs typeface="Trebuchet MS"/>
                <a:sym typeface="Trebuchet MS"/>
              </a:rPr>
              <a:t>c. What scholarship programs are you already knowledgeable about? Follow up on how to apply? </a:t>
            </a:r>
          </a:p>
          <a:p>
            <a:pPr lvl="0">
              <a:lnSpc>
                <a:spcPct val="100000"/>
              </a:lnSpc>
              <a:spcBef>
                <a:spcPts val="600"/>
              </a:spcBef>
              <a:spcAft>
                <a:spcPts val="600"/>
              </a:spcAft>
              <a:buNone/>
            </a:pPr>
            <a:r>
              <a:rPr lang="en" sz="1400" b="1" dirty="0">
                <a:solidFill>
                  <a:srgbClr val="535353"/>
                </a:solidFill>
                <a:latin typeface="Trebuchet MS"/>
                <a:ea typeface="Trebuchet MS"/>
                <a:cs typeface="Trebuchet MS"/>
                <a:sym typeface="Trebuchet MS"/>
              </a:rPr>
              <a:t>d. Continue checking your school email regularly and reading the Scholarship Newsletter sent by Ms. Wilkinson to find a match. </a:t>
            </a:r>
          </a:p>
          <a:p>
            <a:pPr lvl="0">
              <a:lnSpc>
                <a:spcPct val="100000"/>
              </a:lnSpc>
              <a:spcBef>
                <a:spcPts val="600"/>
              </a:spcBef>
              <a:spcAft>
                <a:spcPts val="600"/>
              </a:spcAft>
              <a:buNone/>
            </a:pPr>
            <a:r>
              <a:rPr lang="en" sz="1400" b="1" dirty="0">
                <a:solidFill>
                  <a:srgbClr val="535353"/>
                </a:solidFill>
                <a:latin typeface="Trebuchet MS"/>
                <a:ea typeface="Trebuchet MS"/>
                <a:cs typeface="Trebuchet MS"/>
                <a:sym typeface="Trebuchet MS"/>
              </a:rPr>
              <a:t>e. Create your resume and prepare a personal statement in preparation for submitting a scholarship application. </a:t>
            </a:r>
          </a:p>
          <a:p>
            <a:pPr lvl="0">
              <a:lnSpc>
                <a:spcPct val="100000"/>
              </a:lnSpc>
              <a:spcBef>
                <a:spcPts val="600"/>
              </a:spcBef>
              <a:spcAft>
                <a:spcPts val="600"/>
              </a:spcAft>
              <a:buNone/>
            </a:pPr>
            <a:r>
              <a:rPr lang="en" sz="1400" b="1" dirty="0">
                <a:solidFill>
                  <a:srgbClr val="535353"/>
                </a:solidFill>
                <a:latin typeface="Trebuchet MS"/>
                <a:ea typeface="Trebuchet MS"/>
                <a:cs typeface="Trebuchet MS"/>
                <a:sym typeface="Trebuchet MS"/>
              </a:rPr>
              <a:t>F. Have a few official transcripts on hand so you are ready to submit, if required. </a:t>
            </a:r>
          </a:p>
          <a:p>
            <a:pPr lvl="0">
              <a:spcBef>
                <a:spcPts val="0"/>
              </a:spcBef>
              <a:buNone/>
            </a:pPr>
            <a:endParaRPr sz="1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Scholarship continued...</a:t>
            </a:r>
          </a:p>
        </p:txBody>
      </p:sp>
      <p:sp>
        <p:nvSpPr>
          <p:cNvPr id="360" name="Shape 360"/>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lvl="0">
              <a:lnSpc>
                <a:spcPct val="100000"/>
              </a:lnSpc>
              <a:spcBef>
                <a:spcPts val="600"/>
              </a:spcBef>
              <a:spcAft>
                <a:spcPts val="600"/>
              </a:spcAft>
              <a:buNone/>
            </a:pPr>
            <a:r>
              <a:rPr lang="en" sz="2400" dirty="0">
                <a:solidFill>
                  <a:srgbClr val="535353"/>
                </a:solidFill>
                <a:latin typeface="Trebuchet MS"/>
                <a:ea typeface="Trebuchet MS"/>
                <a:cs typeface="Trebuchet MS"/>
                <a:sym typeface="Trebuchet MS"/>
              </a:rPr>
              <a:t>f. Use the web to search for scholarships including the sites listed earlier or on the Guidance Website</a:t>
            </a:r>
          </a:p>
          <a:p>
            <a:pPr marL="914400" lvl="0" indent="-381000">
              <a:lnSpc>
                <a:spcPct val="100000"/>
              </a:lnSpc>
              <a:spcBef>
                <a:spcPts val="600"/>
              </a:spcBef>
              <a:spcAft>
                <a:spcPts val="600"/>
              </a:spcAft>
              <a:buClr>
                <a:srgbClr val="535353"/>
              </a:buClr>
              <a:buSzPct val="100000"/>
              <a:buFont typeface="Trebuchet MS"/>
              <a:buAutoNum type="arabicPeriod"/>
            </a:pPr>
            <a:r>
              <a:rPr lang="en" sz="2400" b="1" u="sng" dirty="0">
                <a:solidFill>
                  <a:srgbClr val="535353"/>
                </a:solidFill>
                <a:latin typeface="Trebuchet MS"/>
                <a:ea typeface="Trebuchet MS"/>
                <a:cs typeface="Trebuchet MS"/>
                <a:sym typeface="Trebuchet MS"/>
              </a:rPr>
              <a:t>Be careful</a:t>
            </a:r>
            <a:r>
              <a:rPr lang="en" sz="2400" dirty="0">
                <a:solidFill>
                  <a:srgbClr val="535353"/>
                </a:solidFill>
                <a:latin typeface="Trebuchet MS"/>
                <a:ea typeface="Trebuchet MS"/>
                <a:cs typeface="Trebuchet MS"/>
                <a:sym typeface="Trebuchet MS"/>
              </a:rPr>
              <a:t> of services offering to search for you for a fee….in many cases they will search the same website you can and then forward you the results. </a:t>
            </a:r>
          </a:p>
          <a:p>
            <a:pPr lvl="0">
              <a:lnSpc>
                <a:spcPct val="100000"/>
              </a:lnSpc>
              <a:spcBef>
                <a:spcPts val="600"/>
              </a:spcBef>
              <a:spcAft>
                <a:spcPts val="600"/>
              </a:spcAft>
              <a:buNone/>
            </a:pPr>
            <a:r>
              <a:rPr lang="en" sz="2400" dirty="0">
                <a:solidFill>
                  <a:srgbClr val="535353"/>
                </a:solidFill>
                <a:latin typeface="Trebuchet MS"/>
                <a:ea typeface="Trebuchet MS"/>
                <a:cs typeface="Trebuchet MS"/>
                <a:sym typeface="Trebuchet MS"/>
              </a:rPr>
              <a:t>g. Scholarship searches are </a:t>
            </a:r>
            <a:r>
              <a:rPr lang="en" sz="2400" b="1" u="sng" dirty="0">
                <a:solidFill>
                  <a:srgbClr val="535353"/>
                </a:solidFill>
                <a:latin typeface="Trebuchet MS"/>
                <a:ea typeface="Trebuchet MS"/>
                <a:cs typeface="Trebuchet MS"/>
                <a:sym typeface="Trebuchet MS"/>
              </a:rPr>
              <a:t>not “easy” it takes time</a:t>
            </a:r>
            <a:r>
              <a:rPr lang="en" sz="2400" dirty="0">
                <a:solidFill>
                  <a:srgbClr val="535353"/>
                </a:solidFill>
                <a:latin typeface="Trebuchet MS"/>
                <a:ea typeface="Trebuchet MS"/>
                <a:cs typeface="Trebuchet MS"/>
                <a:sym typeface="Trebuchet MS"/>
              </a:rPr>
              <a:t>, effort and patience. </a:t>
            </a:r>
          </a:p>
          <a:p>
            <a:pPr lvl="0">
              <a:spcBef>
                <a:spcPts val="0"/>
              </a:spcBef>
              <a:spcAft>
                <a:spcPts val="600"/>
              </a:spcAft>
              <a:buNone/>
            </a:pP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b="1" dirty="0"/>
              <a:t>Financial Aid Assistance </a:t>
            </a:r>
          </a:p>
        </p:txBody>
      </p:sp>
      <p:sp>
        <p:nvSpPr>
          <p:cNvPr id="366" name="Shape 366"/>
          <p:cNvSpPr txBox="1">
            <a:spLocks noGrp="1"/>
          </p:cNvSpPr>
          <p:nvPr>
            <p:ph type="body" idx="1"/>
          </p:nvPr>
        </p:nvSpPr>
        <p:spPr>
          <a:xfrm>
            <a:off x="311700" y="1468824"/>
            <a:ext cx="8520600" cy="3236525"/>
          </a:xfrm>
          <a:prstGeom prst="rect">
            <a:avLst/>
          </a:prstGeom>
        </p:spPr>
        <p:txBody>
          <a:bodyPr wrap="square" lIns="91425" tIns="91425" rIns="91425" bIns="91425" anchor="t" anchorCtr="0">
            <a:noAutofit/>
          </a:bodyPr>
          <a:lstStyle/>
          <a:p>
            <a:pPr marL="457200" lvl="0" indent="-342900">
              <a:lnSpc>
                <a:spcPct val="100000"/>
              </a:lnSpc>
              <a:spcBef>
                <a:spcPts val="600"/>
              </a:spcBef>
              <a:spcAft>
                <a:spcPts val="0"/>
              </a:spcAft>
              <a:buClr>
                <a:srgbClr val="535353"/>
              </a:buClr>
              <a:buSzPct val="100000"/>
              <a:buFont typeface="Trebuchet MS"/>
              <a:buAutoNum type="arabicPeriod"/>
            </a:pPr>
            <a:r>
              <a:rPr lang="en" dirty="0">
                <a:solidFill>
                  <a:srgbClr val="535353"/>
                </a:solidFill>
                <a:latin typeface="Trebuchet MS"/>
                <a:ea typeface="Trebuchet MS"/>
                <a:cs typeface="Trebuchet MS"/>
                <a:sym typeface="Trebuchet MS"/>
              </a:rPr>
              <a:t>Attend or view the information sessions for the colleges you plan on applying to for their process &amp; procedures. </a:t>
            </a:r>
          </a:p>
          <a:p>
            <a:pPr marL="457200" lvl="0" indent="-342900">
              <a:lnSpc>
                <a:spcPct val="100000"/>
              </a:lnSpc>
              <a:spcBef>
                <a:spcPts val="600"/>
              </a:spcBef>
              <a:spcAft>
                <a:spcPts val="0"/>
              </a:spcAft>
              <a:buClr>
                <a:srgbClr val="535353"/>
              </a:buClr>
              <a:buSzPct val="100000"/>
              <a:buFont typeface="Trebuchet MS"/>
              <a:buAutoNum type="arabicPeriod"/>
            </a:pPr>
            <a:r>
              <a:rPr lang="en" dirty="0">
                <a:solidFill>
                  <a:srgbClr val="535353"/>
                </a:solidFill>
                <a:latin typeface="Trebuchet MS"/>
                <a:ea typeface="Trebuchet MS"/>
                <a:cs typeface="Trebuchet MS"/>
                <a:sym typeface="Trebuchet MS"/>
              </a:rPr>
              <a:t>Financial Aid Night at CRHS this year-</a:t>
            </a:r>
            <a:r>
              <a:rPr lang="en" dirty="0">
                <a:solidFill>
                  <a:srgbClr val="666666"/>
                </a:solidFill>
                <a:latin typeface="Trebuchet MS"/>
                <a:ea typeface="Trebuchet MS"/>
                <a:cs typeface="Trebuchet MS"/>
                <a:sym typeface="Trebuchet MS"/>
              </a:rPr>
              <a:t>-</a:t>
            </a:r>
            <a:r>
              <a:rPr lang="en" b="1" dirty="0">
                <a:solidFill>
                  <a:srgbClr val="000000"/>
                </a:solidFill>
                <a:latin typeface="Trebuchet MS"/>
                <a:ea typeface="Trebuchet MS"/>
                <a:cs typeface="Trebuchet MS"/>
                <a:sym typeface="Trebuchet MS"/>
              </a:rPr>
              <a:t>Nov. </a:t>
            </a:r>
            <a:r>
              <a:rPr lang="en" b="1" dirty="0" smtClean="0">
                <a:solidFill>
                  <a:srgbClr val="000000"/>
                </a:solidFill>
                <a:latin typeface="Trebuchet MS"/>
                <a:ea typeface="Trebuchet MS"/>
                <a:cs typeface="Trebuchet MS"/>
                <a:sym typeface="Trebuchet MS"/>
              </a:rPr>
              <a:t>7</a:t>
            </a:r>
            <a:r>
              <a:rPr lang="en" b="1" baseline="30000" dirty="0" smtClean="0">
                <a:solidFill>
                  <a:srgbClr val="000000"/>
                </a:solidFill>
                <a:latin typeface="Trebuchet MS"/>
                <a:ea typeface="Trebuchet MS"/>
                <a:cs typeface="Trebuchet MS"/>
                <a:sym typeface="Trebuchet MS"/>
              </a:rPr>
              <a:t>th</a:t>
            </a:r>
            <a:r>
              <a:rPr lang="en" b="1" dirty="0" smtClean="0">
                <a:solidFill>
                  <a:srgbClr val="000000"/>
                </a:solidFill>
                <a:latin typeface="Trebuchet MS"/>
                <a:ea typeface="Trebuchet MS"/>
                <a:cs typeface="Trebuchet MS"/>
                <a:sym typeface="Trebuchet MS"/>
              </a:rPr>
              <a:t> 2017</a:t>
            </a:r>
            <a:r>
              <a:rPr lang="en" b="1" dirty="0" smtClean="0">
                <a:solidFill>
                  <a:srgbClr val="FF0000"/>
                </a:solidFill>
                <a:latin typeface="Trebuchet MS"/>
                <a:ea typeface="Trebuchet MS"/>
                <a:cs typeface="Trebuchet MS"/>
                <a:sym typeface="Trebuchet MS"/>
              </a:rPr>
              <a:t> </a:t>
            </a:r>
            <a:endParaRPr lang="en" b="1" dirty="0">
              <a:solidFill>
                <a:srgbClr val="FF0000"/>
              </a:solidFill>
              <a:latin typeface="Trebuchet MS"/>
              <a:ea typeface="Trebuchet MS"/>
              <a:cs typeface="Trebuchet MS"/>
              <a:sym typeface="Trebuchet MS"/>
            </a:endParaRPr>
          </a:p>
          <a:p>
            <a:pPr marL="914400" lvl="1" indent="-342900">
              <a:lnSpc>
                <a:spcPct val="100000"/>
              </a:lnSpc>
              <a:spcBef>
                <a:spcPts val="480"/>
              </a:spcBef>
              <a:spcAft>
                <a:spcPts val="0"/>
              </a:spcAft>
              <a:buClr>
                <a:srgbClr val="535353"/>
              </a:buClr>
              <a:buSzPct val="100000"/>
              <a:buFont typeface="Trebuchet MS"/>
              <a:buAutoNum type="alphaLcPeriod"/>
            </a:pPr>
            <a:r>
              <a:rPr lang="en" sz="1800" dirty="0">
                <a:solidFill>
                  <a:srgbClr val="535353"/>
                </a:solidFill>
                <a:latin typeface="Trebuchet MS"/>
                <a:ea typeface="Trebuchet MS"/>
                <a:cs typeface="Trebuchet MS"/>
                <a:sym typeface="Trebuchet MS"/>
              </a:rPr>
              <a:t>Financial Aid officers from local colleges will review the process for completing the FAFSA form, reviewing mistakes, and answering questions</a:t>
            </a:r>
          </a:p>
          <a:p>
            <a:pPr lvl="0">
              <a:lnSpc>
                <a:spcPct val="100000"/>
              </a:lnSpc>
              <a:spcBef>
                <a:spcPts val="600"/>
              </a:spcBef>
              <a:spcAft>
                <a:spcPts val="0"/>
              </a:spcAft>
              <a:buNone/>
            </a:pPr>
            <a:r>
              <a:rPr lang="en" dirty="0">
                <a:solidFill>
                  <a:srgbClr val="535353"/>
                </a:solidFill>
                <a:latin typeface="Trebuchet MS"/>
                <a:ea typeface="Trebuchet MS"/>
                <a:cs typeface="Trebuchet MS"/>
                <a:sym typeface="Trebuchet MS"/>
              </a:rPr>
              <a:t>4. FAFSA Day--College Foundation of NC (CFNC) &amp; State Employees Credit Union-- </a:t>
            </a:r>
            <a:r>
              <a:rPr lang="en" b="1" dirty="0">
                <a:solidFill>
                  <a:srgbClr val="6B5D4A"/>
                </a:solidFill>
                <a:latin typeface="Arial"/>
                <a:ea typeface="Arial"/>
                <a:cs typeface="Arial"/>
                <a:sym typeface="Arial"/>
              </a:rPr>
              <a:t>Saturday, October 28, 2017 </a:t>
            </a:r>
          </a:p>
          <a:p>
            <a:pPr lvl="0" rtl="0">
              <a:lnSpc>
                <a:spcPct val="100000"/>
              </a:lnSpc>
              <a:spcBef>
                <a:spcPts val="600"/>
              </a:spcBef>
              <a:spcAft>
                <a:spcPts val="0"/>
              </a:spcAft>
              <a:buNone/>
            </a:pPr>
            <a:r>
              <a:rPr lang="en" dirty="0">
                <a:solidFill>
                  <a:srgbClr val="535353"/>
                </a:solidFill>
                <a:latin typeface="Trebuchet MS"/>
                <a:ea typeface="Trebuchet MS"/>
                <a:cs typeface="Trebuchet MS"/>
                <a:sym typeface="Trebuchet MS"/>
              </a:rPr>
              <a:t>Log into your CFNC Account and register for an appointment to have individual assistance completing the form.  </a:t>
            </a:r>
            <a:r>
              <a:rPr lang="en" b="1" dirty="0">
                <a:solidFill>
                  <a:srgbClr val="274E13"/>
                </a:solidFill>
                <a:latin typeface="Trebuchet MS"/>
                <a:ea typeface="Trebuchet MS"/>
                <a:cs typeface="Trebuchet MS"/>
                <a:sym typeface="Trebuchet MS"/>
              </a:rPr>
              <a:t>Plenty of opportunities for assistance. </a:t>
            </a:r>
          </a:p>
          <a:p>
            <a:pPr lvl="0">
              <a:spcBef>
                <a:spcPts val="0"/>
              </a:spcBef>
              <a:buNone/>
            </a:pP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How’s Everyone </a:t>
            </a:r>
            <a:r>
              <a:rPr lang="en" smtClean="0"/>
              <a:t>Feeling NOW?</a:t>
            </a:r>
            <a:endParaRPr lang="en"/>
          </a:p>
        </p:txBody>
      </p:sp>
      <p:sp>
        <p:nvSpPr>
          <p:cNvPr id="372" name="Shape 372"/>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lvl="0">
              <a:spcBef>
                <a:spcPts val="0"/>
              </a:spcBef>
              <a:buNone/>
            </a:pPr>
            <a:endParaRPr b="1"/>
          </a:p>
          <a:p>
            <a:pPr lvl="0">
              <a:spcBef>
                <a:spcPts val="0"/>
              </a:spcBef>
              <a:buNone/>
            </a:pPr>
            <a:endParaRPr b="1"/>
          </a:p>
        </p:txBody>
      </p:sp>
      <p:pic>
        <p:nvPicPr>
          <p:cNvPr id="373" name="Shape 373"/>
          <p:cNvPicPr preferRelativeResize="0"/>
          <p:nvPr/>
        </p:nvPicPr>
        <p:blipFill>
          <a:blip r:embed="rId3">
            <a:alphaModFix/>
          </a:blip>
          <a:stretch>
            <a:fillRect/>
          </a:stretch>
        </p:blipFill>
        <p:spPr>
          <a:xfrm>
            <a:off x="1442625" y="1575075"/>
            <a:ext cx="6197475" cy="2816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What’s Needed to Graduate? </a:t>
            </a:r>
          </a:p>
        </p:txBody>
      </p:sp>
      <p:sp>
        <p:nvSpPr>
          <p:cNvPr id="90" name="Shape 90"/>
          <p:cNvSpPr txBox="1">
            <a:spLocks noGrp="1"/>
          </p:cNvSpPr>
          <p:nvPr>
            <p:ph type="body" idx="1"/>
          </p:nvPr>
        </p:nvSpPr>
        <p:spPr>
          <a:xfrm>
            <a:off x="311700" y="1468825"/>
            <a:ext cx="3999900" cy="3432600"/>
          </a:xfrm>
          <a:prstGeom prst="rect">
            <a:avLst/>
          </a:prstGeom>
        </p:spPr>
        <p:txBody>
          <a:bodyPr wrap="square" lIns="91425" tIns="91425" rIns="91425" bIns="91425" anchor="t" anchorCtr="0">
            <a:noAutofit/>
          </a:bodyPr>
          <a:lstStyle/>
          <a:p>
            <a:pPr lvl="0" rtl="0">
              <a:lnSpc>
                <a:spcPct val="100000"/>
              </a:lnSpc>
              <a:spcBef>
                <a:spcPts val="0"/>
              </a:spcBef>
              <a:spcAft>
                <a:spcPts val="0"/>
              </a:spcAft>
              <a:buNone/>
            </a:pPr>
            <a:r>
              <a:rPr lang="en" b="1">
                <a:solidFill>
                  <a:schemeClr val="accent1"/>
                </a:solidFill>
              </a:rPr>
              <a:t>Meet ALL graduation requirements</a:t>
            </a:r>
          </a:p>
          <a:p>
            <a:pPr lvl="0" rtl="0">
              <a:lnSpc>
                <a:spcPct val="100000"/>
              </a:lnSpc>
              <a:spcBef>
                <a:spcPts val="0"/>
              </a:spcBef>
              <a:spcAft>
                <a:spcPts val="0"/>
              </a:spcAft>
              <a:buNone/>
            </a:pPr>
            <a:endParaRPr b="1"/>
          </a:p>
          <a:p>
            <a:pPr lvl="0" rtl="0">
              <a:lnSpc>
                <a:spcPct val="100000"/>
              </a:lnSpc>
              <a:spcBef>
                <a:spcPts val="0"/>
              </a:spcBef>
              <a:spcAft>
                <a:spcPts val="0"/>
              </a:spcAft>
              <a:buNone/>
            </a:pPr>
            <a:r>
              <a:rPr lang="en" b="1"/>
              <a:t>English=4 (1,2,3 &amp; 4)</a:t>
            </a:r>
          </a:p>
          <a:p>
            <a:pPr lvl="0" rtl="0">
              <a:lnSpc>
                <a:spcPct val="100000"/>
              </a:lnSpc>
              <a:spcBef>
                <a:spcPts val="0"/>
              </a:spcBef>
              <a:spcAft>
                <a:spcPts val="0"/>
              </a:spcAft>
              <a:buNone/>
            </a:pPr>
            <a:r>
              <a:rPr lang="en" b="1"/>
              <a:t>Math=4 (1,2,3 &amp; Advanced)</a:t>
            </a:r>
          </a:p>
          <a:p>
            <a:pPr lvl="0" rtl="0">
              <a:lnSpc>
                <a:spcPct val="100000"/>
              </a:lnSpc>
              <a:spcBef>
                <a:spcPts val="0"/>
              </a:spcBef>
              <a:spcAft>
                <a:spcPts val="0"/>
              </a:spcAft>
              <a:buNone/>
            </a:pPr>
            <a:r>
              <a:rPr lang="en" b="1"/>
              <a:t>Social St=4 World, Civics, Amer 1 &amp; </a:t>
            </a:r>
          </a:p>
          <a:p>
            <a:pPr lvl="0" rtl="0">
              <a:lnSpc>
                <a:spcPct val="100000"/>
              </a:lnSpc>
              <a:spcBef>
                <a:spcPts val="0"/>
              </a:spcBef>
              <a:spcAft>
                <a:spcPts val="0"/>
              </a:spcAft>
              <a:buNone/>
            </a:pPr>
            <a:r>
              <a:rPr lang="en" b="1"/>
              <a:t>            2 (or AP US +1 Soc St.)</a:t>
            </a:r>
          </a:p>
          <a:p>
            <a:pPr lvl="0" rtl="0">
              <a:lnSpc>
                <a:spcPct val="100000"/>
              </a:lnSpc>
              <a:spcBef>
                <a:spcPts val="0"/>
              </a:spcBef>
              <a:spcAft>
                <a:spcPts val="0"/>
              </a:spcAft>
              <a:buNone/>
            </a:pPr>
            <a:endParaRPr b="1"/>
          </a:p>
          <a:p>
            <a:pPr lvl="0" rtl="0">
              <a:lnSpc>
                <a:spcPct val="100000"/>
              </a:lnSpc>
              <a:spcBef>
                <a:spcPts val="0"/>
              </a:spcBef>
              <a:spcAft>
                <a:spcPts val="0"/>
              </a:spcAft>
              <a:buNone/>
            </a:pPr>
            <a:r>
              <a:rPr lang="en" b="1"/>
              <a:t>Science=3 Earth, Biology &amp; Physical</a:t>
            </a:r>
          </a:p>
          <a:p>
            <a:pPr lvl="0" rtl="0">
              <a:lnSpc>
                <a:spcPct val="100000"/>
              </a:lnSpc>
              <a:spcBef>
                <a:spcPts val="0"/>
              </a:spcBef>
              <a:spcAft>
                <a:spcPts val="0"/>
              </a:spcAft>
              <a:buNone/>
            </a:pPr>
            <a:r>
              <a:rPr lang="en" b="1"/>
              <a:t>PE/Health=1</a:t>
            </a:r>
          </a:p>
          <a:p>
            <a:pPr lvl="0" rtl="0">
              <a:lnSpc>
                <a:spcPct val="100000"/>
              </a:lnSpc>
              <a:spcBef>
                <a:spcPts val="0"/>
              </a:spcBef>
              <a:spcAft>
                <a:spcPts val="0"/>
              </a:spcAft>
              <a:buNone/>
            </a:pPr>
            <a:r>
              <a:rPr lang="en" b="1"/>
              <a:t>Cluster=4</a:t>
            </a:r>
          </a:p>
          <a:p>
            <a:pPr lvl="0" rtl="0">
              <a:lnSpc>
                <a:spcPct val="100000"/>
              </a:lnSpc>
              <a:spcBef>
                <a:spcPts val="0"/>
              </a:spcBef>
              <a:spcAft>
                <a:spcPts val="0"/>
              </a:spcAft>
              <a:buNone/>
            </a:pPr>
            <a:r>
              <a:rPr lang="en" b="1"/>
              <a:t>Special Elective=2 (Art, WL or CTE)</a:t>
            </a:r>
          </a:p>
          <a:p>
            <a:pPr lvl="0" rtl="0">
              <a:lnSpc>
                <a:spcPct val="100000"/>
              </a:lnSpc>
              <a:spcBef>
                <a:spcPts val="0"/>
              </a:spcBef>
              <a:spcAft>
                <a:spcPts val="0"/>
              </a:spcAft>
              <a:buNone/>
            </a:pPr>
            <a:endParaRPr b="1"/>
          </a:p>
          <a:p>
            <a:pPr lvl="0" rtl="0">
              <a:lnSpc>
                <a:spcPct val="100000"/>
              </a:lnSpc>
              <a:spcBef>
                <a:spcPts val="0"/>
              </a:spcBef>
              <a:spcAft>
                <a:spcPts val="0"/>
              </a:spcAft>
              <a:buNone/>
            </a:pPr>
            <a:r>
              <a:rPr lang="en" b="1"/>
              <a:t>TOTAL CREDITS=28 </a:t>
            </a:r>
          </a:p>
          <a:p>
            <a:pPr lvl="0" rtl="0">
              <a:lnSpc>
                <a:spcPct val="100000"/>
              </a:lnSpc>
              <a:spcBef>
                <a:spcPts val="0"/>
              </a:spcBef>
              <a:spcAft>
                <a:spcPts val="0"/>
              </a:spcAft>
              <a:buNone/>
            </a:pPr>
            <a:endParaRPr b="1"/>
          </a:p>
          <a:p>
            <a:pPr lvl="0">
              <a:lnSpc>
                <a:spcPct val="100000"/>
              </a:lnSpc>
              <a:spcBef>
                <a:spcPts val="0"/>
              </a:spcBef>
              <a:spcAft>
                <a:spcPts val="0"/>
              </a:spcAft>
              <a:buNone/>
            </a:pPr>
            <a:r>
              <a:rPr lang="en" b="1" i="1">
                <a:solidFill>
                  <a:srgbClr val="980000"/>
                </a:solidFill>
              </a:rPr>
              <a:t>Students sent Grad Plans via email</a:t>
            </a:r>
          </a:p>
          <a:p>
            <a:pPr lvl="0">
              <a:lnSpc>
                <a:spcPct val="100000"/>
              </a:lnSpc>
              <a:spcBef>
                <a:spcPts val="0"/>
              </a:spcBef>
              <a:spcAft>
                <a:spcPts val="0"/>
              </a:spcAft>
              <a:buNone/>
            </a:pPr>
            <a:endParaRPr b="1"/>
          </a:p>
        </p:txBody>
      </p:sp>
      <p:sp>
        <p:nvSpPr>
          <p:cNvPr id="91" name="Shape 91"/>
          <p:cNvSpPr txBox="1">
            <a:spLocks noGrp="1"/>
          </p:cNvSpPr>
          <p:nvPr>
            <p:ph type="body" idx="2"/>
          </p:nvPr>
        </p:nvSpPr>
        <p:spPr>
          <a:xfrm>
            <a:off x="4832400" y="1468825"/>
            <a:ext cx="3999900" cy="3099900"/>
          </a:xfrm>
          <a:prstGeom prst="rect">
            <a:avLst/>
          </a:prstGeom>
        </p:spPr>
        <p:txBody>
          <a:bodyPr wrap="square" lIns="91425" tIns="91425" rIns="91425" bIns="91425" anchor="t" anchorCtr="0">
            <a:noAutofit/>
          </a:bodyPr>
          <a:lstStyle/>
          <a:p>
            <a:pPr lvl="0" algn="l" rtl="0">
              <a:lnSpc>
                <a:spcPct val="100000"/>
              </a:lnSpc>
              <a:spcBef>
                <a:spcPts val="0"/>
              </a:spcBef>
              <a:spcAft>
                <a:spcPts val="0"/>
              </a:spcAft>
              <a:buNone/>
            </a:pPr>
            <a:r>
              <a:rPr lang="en" b="1">
                <a:solidFill>
                  <a:schemeClr val="accent1"/>
                </a:solidFill>
              </a:rPr>
              <a:t>Wear the proper graduation attire.</a:t>
            </a:r>
            <a:r>
              <a:rPr lang="en" sz="1800" b="1"/>
              <a:t> </a:t>
            </a:r>
          </a:p>
          <a:p>
            <a:pPr lvl="0" rtl="0">
              <a:lnSpc>
                <a:spcPct val="100000"/>
              </a:lnSpc>
              <a:spcBef>
                <a:spcPts val="0"/>
              </a:spcBef>
              <a:buNone/>
            </a:pPr>
            <a:endParaRPr b="1" u="sng">
              <a:solidFill>
                <a:srgbClr val="980000"/>
              </a:solidFill>
            </a:endParaRPr>
          </a:p>
          <a:p>
            <a:pPr lvl="0">
              <a:lnSpc>
                <a:spcPct val="100000"/>
              </a:lnSpc>
              <a:spcBef>
                <a:spcPts val="0"/>
              </a:spcBef>
              <a:buNone/>
            </a:pPr>
            <a:r>
              <a:rPr lang="en" b="1" u="sng">
                <a:solidFill>
                  <a:srgbClr val="980000"/>
                </a:solidFill>
              </a:rPr>
              <a:t>ALL:</a:t>
            </a:r>
            <a:r>
              <a:rPr lang="en">
                <a:solidFill>
                  <a:srgbClr val="980000"/>
                </a:solidFill>
              </a:rPr>
              <a:t> </a:t>
            </a:r>
            <a:r>
              <a:rPr lang="en" b="1">
                <a:solidFill>
                  <a:srgbClr val="980000"/>
                </a:solidFill>
              </a:rPr>
              <a:t>Cap, gown, tassel, &amp; Stole AND</a:t>
            </a:r>
          </a:p>
          <a:p>
            <a:pPr lvl="0" rtl="0">
              <a:lnSpc>
                <a:spcPct val="100000"/>
              </a:lnSpc>
              <a:spcBef>
                <a:spcPts val="0"/>
              </a:spcBef>
              <a:spcAft>
                <a:spcPts val="0"/>
              </a:spcAft>
              <a:buNone/>
            </a:pPr>
            <a:r>
              <a:rPr lang="en" b="1" u="sng"/>
              <a:t>Option 1</a:t>
            </a:r>
          </a:p>
          <a:p>
            <a:pPr lvl="0">
              <a:lnSpc>
                <a:spcPct val="100000"/>
              </a:lnSpc>
              <a:spcBef>
                <a:spcPts val="0"/>
              </a:spcBef>
              <a:spcAft>
                <a:spcPts val="0"/>
              </a:spcAft>
              <a:buNone/>
            </a:pPr>
            <a:r>
              <a:rPr lang="en"/>
              <a:t>Dress or skirt shorter than gown &amp; black shoes</a:t>
            </a:r>
          </a:p>
          <a:p>
            <a:pPr lvl="0">
              <a:lnSpc>
                <a:spcPct val="100000"/>
              </a:lnSpc>
              <a:spcBef>
                <a:spcPts val="0"/>
              </a:spcBef>
              <a:spcAft>
                <a:spcPts val="0"/>
              </a:spcAft>
              <a:buNone/>
            </a:pPr>
            <a:endParaRPr b="1" u="sng"/>
          </a:p>
          <a:p>
            <a:pPr lvl="0" rtl="0">
              <a:lnSpc>
                <a:spcPct val="100000"/>
              </a:lnSpc>
              <a:spcBef>
                <a:spcPts val="0"/>
              </a:spcBef>
              <a:spcAft>
                <a:spcPts val="0"/>
              </a:spcAft>
              <a:buNone/>
            </a:pPr>
            <a:r>
              <a:rPr lang="en" b="1" u="sng"/>
              <a:t>Option 2</a:t>
            </a:r>
          </a:p>
          <a:p>
            <a:pPr lvl="0" rtl="0">
              <a:lnSpc>
                <a:spcPct val="100000"/>
              </a:lnSpc>
              <a:spcBef>
                <a:spcPts val="0"/>
              </a:spcBef>
              <a:spcAft>
                <a:spcPts val="0"/>
              </a:spcAft>
              <a:buNone/>
            </a:pPr>
            <a:r>
              <a:rPr lang="en"/>
              <a:t>Black/Dark gray pants, white collared shirt, tie &amp; black shoes </a:t>
            </a:r>
          </a:p>
          <a:p>
            <a:pPr lvl="0" rtl="0">
              <a:lnSpc>
                <a:spcPct val="100000"/>
              </a:lnSpc>
              <a:spcBef>
                <a:spcPts val="0"/>
              </a:spcBef>
              <a:spcAft>
                <a:spcPts val="0"/>
              </a:spcAft>
              <a:buNone/>
            </a:pPr>
            <a:endParaRPr/>
          </a:p>
          <a:p>
            <a:pPr lvl="0" algn="ctr">
              <a:lnSpc>
                <a:spcPct val="100000"/>
              </a:lnSpc>
              <a:spcBef>
                <a:spcPts val="0"/>
              </a:spcBef>
              <a:spcAft>
                <a:spcPts val="0"/>
              </a:spcAft>
              <a:buNone/>
            </a:pPr>
            <a:r>
              <a:rPr lang="en" b="1" i="1">
                <a:solidFill>
                  <a:srgbClr val="85200C"/>
                </a:solidFill>
              </a:rPr>
              <a:t>Purchased through Herff Jones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Ceremony </a:t>
            </a:r>
          </a:p>
        </p:txBody>
      </p:sp>
      <p:sp>
        <p:nvSpPr>
          <p:cNvPr id="97" name="Shape 97"/>
          <p:cNvSpPr txBox="1">
            <a:spLocks noGrp="1"/>
          </p:cNvSpPr>
          <p:nvPr>
            <p:ph type="body" idx="1"/>
          </p:nvPr>
        </p:nvSpPr>
        <p:spPr>
          <a:xfrm>
            <a:off x="311700" y="1468825"/>
            <a:ext cx="8520600" cy="3365400"/>
          </a:xfrm>
          <a:prstGeom prst="rect">
            <a:avLst/>
          </a:prstGeom>
        </p:spPr>
        <p:txBody>
          <a:bodyPr wrap="square" lIns="91425" tIns="91425" rIns="91425" bIns="91425" anchor="t" anchorCtr="0">
            <a:noAutofit/>
          </a:bodyPr>
          <a:lstStyle/>
          <a:p>
            <a:pPr lvl="0">
              <a:spcBef>
                <a:spcPts val="0"/>
              </a:spcBef>
              <a:buNone/>
            </a:pPr>
            <a:r>
              <a:rPr lang="en" b="1"/>
              <a:t>All students</a:t>
            </a:r>
            <a:r>
              <a:rPr lang="en"/>
              <a:t> must meet all of the requirements to participate in the ceremony because Ms. Blackmon, Principal “declares” that all students have met the state requirements. </a:t>
            </a:r>
          </a:p>
          <a:p>
            <a:pPr lvl="0">
              <a:spcBef>
                <a:spcPts val="0"/>
              </a:spcBef>
              <a:buNone/>
            </a:pPr>
            <a:endParaRPr/>
          </a:p>
        </p:txBody>
      </p:sp>
      <p:pic>
        <p:nvPicPr>
          <p:cNvPr id="98" name="Shape 98"/>
          <p:cNvPicPr preferRelativeResize="0"/>
          <p:nvPr/>
        </p:nvPicPr>
        <p:blipFill>
          <a:blip r:embed="rId3">
            <a:alphaModFix/>
          </a:blip>
          <a:stretch>
            <a:fillRect/>
          </a:stretch>
        </p:blipFill>
        <p:spPr>
          <a:xfrm>
            <a:off x="1830200" y="2877825"/>
            <a:ext cx="5069874" cy="1766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Something Different for this Class….</a:t>
            </a:r>
          </a:p>
        </p:txBody>
      </p:sp>
      <p:sp>
        <p:nvSpPr>
          <p:cNvPr id="104" name="Shape 104"/>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lvl="0">
              <a:spcBef>
                <a:spcPts val="0"/>
              </a:spcBef>
              <a:buNone/>
            </a:pPr>
            <a:r>
              <a:rPr lang="en" sz="1400" b="1"/>
              <a:t>The designation of valedictorian and salutatorian shall be replaced with the following distinctions: </a:t>
            </a:r>
          </a:p>
          <a:p>
            <a:pPr lvl="0">
              <a:spcBef>
                <a:spcPts val="0"/>
              </a:spcBef>
              <a:buNone/>
            </a:pPr>
            <a:r>
              <a:rPr lang="en" sz="1400" b="1"/>
              <a:t>1. Students with a 3.75 - 3.99 weighted grade point average shall receive the distinction of cum laude. </a:t>
            </a:r>
          </a:p>
          <a:p>
            <a:pPr lvl="0">
              <a:spcBef>
                <a:spcPts val="0"/>
              </a:spcBef>
              <a:buNone/>
            </a:pPr>
            <a:r>
              <a:rPr lang="en" sz="1400" b="1"/>
              <a:t>2. Students with a 4.0 - 4.249 weighted grade point average shall receive the distinction of magna cum laude. </a:t>
            </a:r>
          </a:p>
          <a:p>
            <a:pPr lvl="0">
              <a:spcBef>
                <a:spcPts val="0"/>
              </a:spcBef>
              <a:buNone/>
            </a:pPr>
            <a:r>
              <a:rPr lang="en" sz="1400" b="1"/>
              <a:t>3. Students with a 4.25 or higher weighted grade point average shall receive the distinction of summa cum laude.</a:t>
            </a:r>
          </a:p>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Graduation Program  </a:t>
            </a:r>
          </a:p>
        </p:txBody>
      </p:sp>
      <p:sp>
        <p:nvSpPr>
          <p:cNvPr id="110" name="Shape 110"/>
          <p:cNvSpPr txBox="1">
            <a:spLocks noGrp="1"/>
          </p:cNvSpPr>
          <p:nvPr>
            <p:ph type="body" idx="1"/>
          </p:nvPr>
        </p:nvSpPr>
        <p:spPr>
          <a:xfrm>
            <a:off x="311700" y="1123950"/>
            <a:ext cx="8520600" cy="3693325"/>
          </a:xfrm>
          <a:prstGeom prst="rect">
            <a:avLst/>
          </a:prstGeom>
        </p:spPr>
        <p:txBody>
          <a:bodyPr wrap="square" lIns="91425" tIns="91425" rIns="91425" bIns="91425" anchor="t" anchorCtr="0">
            <a:noAutofit/>
          </a:bodyPr>
          <a:lstStyle/>
          <a:p>
            <a:pPr marL="457200" lvl="0" indent="-228600" rtl="0">
              <a:spcBef>
                <a:spcPts val="0"/>
              </a:spcBef>
              <a:buChar char="❏"/>
            </a:pPr>
            <a:r>
              <a:rPr lang="en" sz="1400" dirty="0"/>
              <a:t>Full </a:t>
            </a:r>
            <a:r>
              <a:rPr lang="en" sz="1400" b="1" dirty="0"/>
              <a:t>legal name </a:t>
            </a:r>
            <a:r>
              <a:rPr lang="en" sz="1400" dirty="0"/>
              <a:t>as seen on birth certificate/ license </a:t>
            </a:r>
            <a:endParaRPr lang="en" sz="1400" dirty="0" smtClean="0"/>
          </a:p>
          <a:p>
            <a:pPr marL="457200" lvl="0" indent="-228600" rtl="0">
              <a:spcBef>
                <a:spcPts val="0"/>
              </a:spcBef>
              <a:buChar char="❏"/>
            </a:pPr>
            <a:r>
              <a:rPr lang="en" sz="1400" b="1" dirty="0" smtClean="0"/>
              <a:t>Post-Secondary </a:t>
            </a:r>
            <a:r>
              <a:rPr lang="en" sz="1400" b="1" dirty="0"/>
              <a:t>plans </a:t>
            </a:r>
            <a:r>
              <a:rPr lang="en" sz="1400" dirty="0"/>
              <a:t>(collected after May </a:t>
            </a:r>
            <a:r>
              <a:rPr lang="en" sz="1400" dirty="0" smtClean="0"/>
              <a:t>1</a:t>
            </a:r>
            <a:r>
              <a:rPr lang="en" sz="1400" baseline="30000" dirty="0" smtClean="0"/>
              <a:t>st</a:t>
            </a:r>
            <a:r>
              <a:rPr lang="en" sz="1400" dirty="0" smtClean="0"/>
              <a:t>)</a:t>
            </a:r>
          </a:p>
          <a:p>
            <a:pPr marL="457200" lvl="0" indent="-228600" rtl="0">
              <a:spcBef>
                <a:spcPts val="0"/>
              </a:spcBef>
              <a:buChar char="❏"/>
            </a:pPr>
            <a:r>
              <a:rPr lang="en" sz="1400" b="1" dirty="0" smtClean="0"/>
              <a:t>Endorsements</a:t>
            </a:r>
            <a:r>
              <a:rPr lang="en" sz="1400" dirty="0" smtClean="0"/>
              <a:t>:</a:t>
            </a:r>
            <a:r>
              <a:rPr lang="en" sz="1400" b="1" i="1" dirty="0" smtClean="0">
                <a:solidFill>
                  <a:srgbClr val="A61C00"/>
                </a:solidFill>
              </a:rPr>
              <a:t>Based </a:t>
            </a:r>
            <a:r>
              <a:rPr lang="en" sz="1400" b="1" i="1" dirty="0" smtClean="0">
                <a:solidFill>
                  <a:srgbClr val="A61C00"/>
                </a:solidFill>
              </a:rPr>
              <a:t>on GPA (weighted &amp; unweighted) and course completion.</a:t>
            </a:r>
            <a:r>
              <a:rPr lang="en" sz="1400" i="1" dirty="0" smtClean="0"/>
              <a:t> </a:t>
            </a:r>
            <a:endParaRPr lang="en" sz="1400" dirty="0"/>
          </a:p>
          <a:p>
            <a:pPr marL="914400" lvl="1" indent="-342900" rtl="0">
              <a:lnSpc>
                <a:spcPct val="100000"/>
              </a:lnSpc>
              <a:spcBef>
                <a:spcPts val="0"/>
              </a:spcBef>
              <a:buSzPct val="100000"/>
              <a:buChar char="❏"/>
            </a:pPr>
            <a:r>
              <a:rPr lang="en" dirty="0"/>
              <a:t>Academic Scholars</a:t>
            </a:r>
          </a:p>
          <a:p>
            <a:pPr marL="914400" lvl="1" indent="-342900" rtl="0">
              <a:lnSpc>
                <a:spcPct val="100000"/>
              </a:lnSpc>
              <a:spcBef>
                <a:spcPts val="0"/>
              </a:spcBef>
              <a:buSzPct val="100000"/>
              <a:buChar char="❏"/>
            </a:pPr>
            <a:r>
              <a:rPr lang="en" dirty="0"/>
              <a:t>College</a:t>
            </a:r>
          </a:p>
          <a:p>
            <a:pPr marL="914400" lvl="1" indent="-342900" rtl="0">
              <a:lnSpc>
                <a:spcPct val="100000"/>
              </a:lnSpc>
              <a:spcBef>
                <a:spcPts val="0"/>
              </a:spcBef>
              <a:buSzPct val="100000"/>
              <a:buChar char="❏"/>
            </a:pPr>
            <a:r>
              <a:rPr lang="en" dirty="0"/>
              <a:t>UNC </a:t>
            </a:r>
          </a:p>
          <a:p>
            <a:pPr marL="914400" lvl="1" indent="-342900" rtl="0">
              <a:lnSpc>
                <a:spcPct val="100000"/>
              </a:lnSpc>
              <a:spcBef>
                <a:spcPts val="0"/>
              </a:spcBef>
              <a:buSzPct val="100000"/>
              <a:buChar char="❏"/>
            </a:pPr>
            <a:r>
              <a:rPr lang="en" dirty="0"/>
              <a:t>Career</a:t>
            </a:r>
          </a:p>
          <a:p>
            <a:pPr marL="914400" lvl="1" indent="-228600" rtl="0">
              <a:lnSpc>
                <a:spcPct val="100000"/>
              </a:lnSpc>
              <a:spcBef>
                <a:spcPts val="0"/>
              </a:spcBef>
              <a:buChar char="❏"/>
            </a:pPr>
            <a:r>
              <a:rPr lang="en" dirty="0"/>
              <a:t>World Language </a:t>
            </a:r>
          </a:p>
          <a:p>
            <a:pPr lvl="0" algn="ctr" rtl="0">
              <a:lnSpc>
                <a:spcPct val="100000"/>
              </a:lnSpc>
              <a:spcBef>
                <a:spcPts val="0"/>
              </a:spcBef>
              <a:spcAft>
                <a:spcPts val="0"/>
              </a:spcAft>
              <a:buNone/>
            </a:pPr>
            <a:r>
              <a:rPr lang="en" sz="1400" b="1" i="1" dirty="0">
                <a:solidFill>
                  <a:srgbClr val="A61C00"/>
                </a:solidFill>
              </a:rPr>
              <a:t>    </a:t>
            </a:r>
            <a:endParaRPr lang="en"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COMMUNICATION </a:t>
            </a:r>
          </a:p>
        </p:txBody>
      </p:sp>
      <p:sp>
        <p:nvSpPr>
          <p:cNvPr id="116" name="Shape 116"/>
          <p:cNvSpPr txBox="1">
            <a:spLocks noGrp="1"/>
          </p:cNvSpPr>
          <p:nvPr>
            <p:ph type="body" idx="1"/>
          </p:nvPr>
        </p:nvSpPr>
        <p:spPr>
          <a:xfrm>
            <a:off x="311700" y="1293775"/>
            <a:ext cx="3999900" cy="3481500"/>
          </a:xfrm>
          <a:prstGeom prst="rect">
            <a:avLst/>
          </a:prstGeom>
        </p:spPr>
        <p:txBody>
          <a:bodyPr wrap="square" lIns="91425" tIns="91425" rIns="91425" bIns="91425" anchor="t" anchorCtr="0">
            <a:noAutofit/>
          </a:bodyPr>
          <a:lstStyle/>
          <a:p>
            <a:pPr lvl="0">
              <a:lnSpc>
                <a:spcPct val="100000"/>
              </a:lnSpc>
              <a:spcBef>
                <a:spcPts val="0"/>
              </a:spcBef>
              <a:spcAft>
                <a:spcPts val="0"/>
              </a:spcAft>
              <a:buNone/>
            </a:pPr>
            <a:r>
              <a:rPr lang="en" sz="1800" b="1" dirty="0"/>
              <a:t>Seminar</a:t>
            </a:r>
            <a:r>
              <a:rPr lang="en" sz="1800" dirty="0"/>
              <a:t>: </a:t>
            </a:r>
          </a:p>
          <a:p>
            <a:pPr lvl="0" rtl="0">
              <a:lnSpc>
                <a:spcPct val="100000"/>
              </a:lnSpc>
              <a:spcBef>
                <a:spcPts val="0"/>
              </a:spcBef>
              <a:spcAft>
                <a:spcPts val="0"/>
              </a:spcAft>
              <a:buNone/>
            </a:pPr>
            <a:r>
              <a:rPr lang="en" sz="1800" dirty="0"/>
              <a:t>Weekly Session (Monday) </a:t>
            </a:r>
          </a:p>
          <a:p>
            <a:pPr lvl="0" rtl="0">
              <a:lnSpc>
                <a:spcPct val="100000"/>
              </a:lnSpc>
              <a:spcBef>
                <a:spcPts val="0"/>
              </a:spcBef>
              <a:spcAft>
                <a:spcPts val="0"/>
              </a:spcAft>
              <a:buNone/>
            </a:pPr>
            <a:endParaRPr sz="1800" dirty="0"/>
          </a:p>
          <a:p>
            <a:pPr lvl="0" rtl="0">
              <a:lnSpc>
                <a:spcPct val="100000"/>
              </a:lnSpc>
              <a:spcBef>
                <a:spcPts val="0"/>
              </a:spcBef>
              <a:spcAft>
                <a:spcPts val="0"/>
              </a:spcAft>
              <a:buNone/>
            </a:pPr>
            <a:r>
              <a:rPr lang="en" sz="1800" b="1" dirty="0" smtClean="0"/>
              <a:t>Lunch TIME </a:t>
            </a:r>
            <a:r>
              <a:rPr lang="en" sz="1800" b="1" dirty="0"/>
              <a:t>Sessions:</a:t>
            </a:r>
          </a:p>
          <a:p>
            <a:pPr lvl="0" rtl="0">
              <a:lnSpc>
                <a:spcPct val="100000"/>
              </a:lnSpc>
              <a:spcBef>
                <a:spcPts val="0"/>
              </a:spcBef>
              <a:spcAft>
                <a:spcPts val="0"/>
              </a:spcAft>
              <a:buNone/>
            </a:pPr>
            <a:r>
              <a:rPr lang="en" sz="1800" dirty="0"/>
              <a:t>Monthly calendar for sessions</a:t>
            </a:r>
          </a:p>
          <a:p>
            <a:pPr lvl="0" rtl="0">
              <a:lnSpc>
                <a:spcPct val="100000"/>
              </a:lnSpc>
              <a:spcBef>
                <a:spcPts val="0"/>
              </a:spcBef>
              <a:spcAft>
                <a:spcPts val="0"/>
              </a:spcAft>
              <a:buNone/>
            </a:pPr>
            <a:endParaRPr sz="1800" dirty="0"/>
          </a:p>
          <a:p>
            <a:pPr lvl="0" rtl="0">
              <a:lnSpc>
                <a:spcPct val="100000"/>
              </a:lnSpc>
              <a:spcBef>
                <a:spcPts val="0"/>
              </a:spcBef>
              <a:spcAft>
                <a:spcPts val="0"/>
              </a:spcAft>
              <a:buNone/>
            </a:pPr>
            <a:r>
              <a:rPr lang="en" sz="1800" b="1" dirty="0"/>
              <a:t>Principal:</a:t>
            </a:r>
          </a:p>
          <a:p>
            <a:pPr lvl="0" rtl="0">
              <a:lnSpc>
                <a:spcPct val="100000"/>
              </a:lnSpc>
              <a:spcBef>
                <a:spcPts val="0"/>
              </a:spcBef>
              <a:spcAft>
                <a:spcPts val="0"/>
              </a:spcAft>
              <a:buNone/>
            </a:pPr>
            <a:r>
              <a:rPr lang="en" sz="1800" dirty="0"/>
              <a:t>Weekly Call (Sunday) </a:t>
            </a:r>
          </a:p>
          <a:p>
            <a:pPr lvl="0" rtl="0">
              <a:lnSpc>
                <a:spcPct val="100000"/>
              </a:lnSpc>
              <a:spcBef>
                <a:spcPts val="0"/>
              </a:spcBef>
              <a:spcAft>
                <a:spcPts val="0"/>
              </a:spcAft>
              <a:buNone/>
            </a:pPr>
            <a:r>
              <a:rPr lang="en" sz="1800" dirty="0"/>
              <a:t>View of the Ridge</a:t>
            </a:r>
          </a:p>
          <a:p>
            <a:pPr lvl="0" rtl="0">
              <a:lnSpc>
                <a:spcPct val="100000"/>
              </a:lnSpc>
              <a:spcBef>
                <a:spcPts val="0"/>
              </a:spcBef>
              <a:spcAft>
                <a:spcPts val="0"/>
              </a:spcAft>
              <a:buNone/>
            </a:pPr>
            <a:endParaRPr sz="1800" dirty="0"/>
          </a:p>
          <a:p>
            <a:pPr lvl="0">
              <a:lnSpc>
                <a:spcPct val="100000"/>
              </a:lnSpc>
              <a:spcBef>
                <a:spcPts val="0"/>
              </a:spcBef>
              <a:spcAft>
                <a:spcPts val="0"/>
              </a:spcAft>
              <a:buNone/>
            </a:pPr>
            <a:r>
              <a:rPr lang="en" sz="1800" b="1" dirty="0"/>
              <a:t>Emails </a:t>
            </a:r>
          </a:p>
        </p:txBody>
      </p:sp>
      <p:sp>
        <p:nvSpPr>
          <p:cNvPr id="117" name="Shape 117"/>
          <p:cNvSpPr txBox="1">
            <a:spLocks noGrp="1"/>
          </p:cNvSpPr>
          <p:nvPr>
            <p:ph type="body" idx="2"/>
          </p:nvPr>
        </p:nvSpPr>
        <p:spPr>
          <a:xfrm>
            <a:off x="4832400" y="1293775"/>
            <a:ext cx="3999900" cy="3418500"/>
          </a:xfrm>
          <a:prstGeom prst="rect">
            <a:avLst/>
          </a:prstGeom>
        </p:spPr>
        <p:txBody>
          <a:bodyPr wrap="square" lIns="91425" tIns="91425" rIns="91425" bIns="91425" anchor="t" anchorCtr="0">
            <a:noAutofit/>
          </a:bodyPr>
          <a:lstStyle/>
          <a:p>
            <a:pPr lvl="0">
              <a:spcBef>
                <a:spcPts val="0"/>
              </a:spcBef>
              <a:buNone/>
            </a:pPr>
            <a:r>
              <a:rPr lang="en" sz="1800" b="1" dirty="0">
                <a:solidFill>
                  <a:srgbClr val="000000"/>
                </a:solidFill>
              </a:rPr>
              <a:t>Scholarship Newsletter</a:t>
            </a:r>
          </a:p>
          <a:p>
            <a:pPr lvl="0">
              <a:spcBef>
                <a:spcPts val="0"/>
              </a:spcBef>
              <a:buNone/>
            </a:pPr>
            <a:r>
              <a:rPr lang="en" sz="1800" b="1" dirty="0">
                <a:solidFill>
                  <a:srgbClr val="000000"/>
                </a:solidFill>
              </a:rPr>
              <a:t>Google Classroom</a:t>
            </a:r>
          </a:p>
          <a:p>
            <a:pPr lvl="0">
              <a:spcBef>
                <a:spcPts val="0"/>
              </a:spcBef>
              <a:buNone/>
            </a:pPr>
            <a:endParaRPr sz="1800" b="1" dirty="0">
              <a:solidFill>
                <a:srgbClr val="980000"/>
              </a:solidFill>
            </a:endParaRPr>
          </a:p>
          <a:p>
            <a:pPr lvl="0">
              <a:spcBef>
                <a:spcPts val="0"/>
              </a:spcBef>
              <a:buNone/>
            </a:pPr>
            <a:r>
              <a:rPr lang="en" sz="1800" b="1" dirty="0">
                <a:solidFill>
                  <a:srgbClr val="980000"/>
                </a:solidFill>
              </a:rPr>
              <a:t>Counselor Website</a:t>
            </a:r>
          </a:p>
          <a:p>
            <a:pPr lvl="0">
              <a:spcBef>
                <a:spcPts val="0"/>
              </a:spcBef>
              <a:buNone/>
            </a:pPr>
            <a:r>
              <a:rPr lang="en" sz="1800" b="1" dirty="0">
                <a:solidFill>
                  <a:srgbClr val="980000"/>
                </a:solidFill>
              </a:rPr>
              <a:t>Senior Corner </a:t>
            </a:r>
            <a:r>
              <a:rPr lang="en" u="sng" dirty="0">
                <a:solidFill>
                  <a:schemeClr val="hlink"/>
                </a:solidFill>
                <a:hlinkClick r:id="rId3"/>
              </a:rPr>
              <a:t>http://www.orangecountyfirst.com/crhs/content/guidance-and-career-development</a:t>
            </a:r>
          </a:p>
          <a:p>
            <a:pPr lvl="0">
              <a:spcBef>
                <a:spcPts val="0"/>
              </a:spcBef>
              <a:buNone/>
            </a:pPr>
            <a:endParaRPr dirty="0"/>
          </a:p>
          <a:p>
            <a:pPr lvl="0">
              <a:spcBef>
                <a:spcPts val="0"/>
              </a:spcBef>
              <a:buNone/>
            </a:pPr>
            <a:endParaRPr dirty="0"/>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2165</Words>
  <Application>Microsoft Office PowerPoint</Application>
  <PresentationFormat>On-screen Show (16:9)</PresentationFormat>
  <Paragraphs>373</Paragraphs>
  <Slides>48</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Oswald</vt:lpstr>
      <vt:lpstr>Source Code Pro</vt:lpstr>
      <vt:lpstr>Trebuchet MS</vt:lpstr>
      <vt:lpstr>Modern Writer</vt:lpstr>
      <vt:lpstr>Parent Presentation: College Application</vt:lpstr>
      <vt:lpstr>Introductions </vt:lpstr>
      <vt:lpstr>Session Overview</vt:lpstr>
      <vt:lpstr>Last Day--Graduation </vt:lpstr>
      <vt:lpstr>What’s Needed to Graduate? </vt:lpstr>
      <vt:lpstr>Ceremony </vt:lpstr>
      <vt:lpstr>Something Different for this Class….</vt:lpstr>
      <vt:lpstr>Graduation Program  </vt:lpstr>
      <vt:lpstr>COMMUNICATION </vt:lpstr>
      <vt:lpstr>Senior Opportunities </vt:lpstr>
      <vt:lpstr>Senior Events Coming Up </vt:lpstr>
      <vt:lpstr>Special Event: 18th Birthday..                          </vt:lpstr>
      <vt:lpstr>Senior Success</vt:lpstr>
      <vt:lpstr>College Application Process</vt:lpstr>
      <vt:lpstr>How to Apply</vt:lpstr>
      <vt:lpstr>Where to Apply</vt:lpstr>
      <vt:lpstr>Parts of the Application--Review ahead of time</vt:lpstr>
      <vt:lpstr>Application Continued</vt:lpstr>
      <vt:lpstr>Application Continued: High School Information</vt:lpstr>
      <vt:lpstr>Application Continues...</vt:lpstr>
      <vt:lpstr>Additional Information</vt:lpstr>
      <vt:lpstr>Sending Transcript </vt:lpstr>
      <vt:lpstr>Additional Items</vt:lpstr>
      <vt:lpstr>Residency Determination for NC</vt:lpstr>
      <vt:lpstr>Payment  </vt:lpstr>
      <vt:lpstr>   Did you know? NC Promise begins Fall 2018 </vt:lpstr>
      <vt:lpstr>SUBMIT </vt:lpstr>
      <vt:lpstr>Questions about Application Submission</vt:lpstr>
      <vt:lpstr>What happens next?</vt:lpstr>
      <vt:lpstr>Decision Action Steps</vt:lpstr>
      <vt:lpstr>Any Questions so far...</vt:lpstr>
      <vt:lpstr>Where’s the Money?</vt:lpstr>
      <vt:lpstr>Financial Aid &amp; Scholarship Opportunities </vt:lpstr>
      <vt:lpstr>EFC vs. Cost of Attendance Results</vt:lpstr>
      <vt:lpstr>Financial Aid Package Example</vt:lpstr>
      <vt:lpstr>Need Based Scholarships</vt:lpstr>
      <vt:lpstr>Any questions about need?</vt:lpstr>
      <vt:lpstr>MERIT MONEY</vt:lpstr>
      <vt:lpstr>Process </vt:lpstr>
      <vt:lpstr>Scholarship Opportunities </vt:lpstr>
      <vt:lpstr>Scholarship Timeline</vt:lpstr>
      <vt:lpstr>CRHS Scholarship Information </vt:lpstr>
      <vt:lpstr>Recommendations </vt:lpstr>
      <vt:lpstr>Continued...</vt:lpstr>
      <vt:lpstr>Complete Scholarship Search</vt:lpstr>
      <vt:lpstr>Scholarship continued...</vt:lpstr>
      <vt:lpstr>Financial Aid Assistance </vt:lpstr>
      <vt:lpstr>How’s Everyone Feeling NOW?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Presentation: College Application</dc:title>
  <dc:creator>Tammy Havekost</dc:creator>
  <cp:lastModifiedBy>tammy.havekost</cp:lastModifiedBy>
  <cp:revision>7</cp:revision>
  <dcterms:modified xsi:type="dcterms:W3CDTF">2017-09-15T14:28:09Z</dcterms:modified>
</cp:coreProperties>
</file>